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6" r:id="rId11"/>
    <p:sldId id="267" r:id="rId12"/>
    <p:sldId id="268" r:id="rId13"/>
    <p:sldId id="264" r:id="rId14"/>
    <p:sldId id="265" r:id="rId15"/>
    <p:sldId id="269" r:id="rId16"/>
    <p:sldId id="275" r:id="rId17"/>
    <p:sldId id="270" r:id="rId18"/>
    <p:sldId id="271" r:id="rId19"/>
    <p:sldId id="272" r:id="rId20"/>
    <p:sldId id="276" r:id="rId21"/>
    <p:sldId id="273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5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6B88F-07D2-402F-8F57-69B6A45ED2B8}" type="datetimeFigureOut">
              <a:rPr lang="zh-TW" altLang="en-US" smtClean="0"/>
              <a:t>2014/12/4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9CE17-4303-4563-B6BC-904E006110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60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9CE17-4303-4563-B6BC-904E0061104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542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9CE17-4303-4563-B6BC-904E0061104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21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B12BB4-6DC8-4237-A23A-778D7ED52315}" type="datetime1">
              <a:rPr lang="zh-TW" altLang="en-US" smtClean="0"/>
              <a:t>2014/12/4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671DE1-CCA1-46D3-BFC4-F1FE557220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B5291-D4E2-45A4-A627-C2484C1457E3}" type="datetime1">
              <a:rPr lang="zh-TW" altLang="en-US" smtClean="0"/>
              <a:t>2014/12/4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71DE1-CCA1-46D3-BFC4-F1FE557220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1E8E0-68D2-4243-B580-B0995D668112}" type="datetime1">
              <a:rPr lang="zh-TW" altLang="en-US" smtClean="0"/>
              <a:t>2014/12/4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71DE1-CCA1-46D3-BFC4-F1FE557220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FBCA9D-8B58-49F3-A0AC-E36972DF92AF}" type="datetime1">
              <a:rPr lang="zh-TW" altLang="en-US" smtClean="0"/>
              <a:t>2014/12/4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71DE1-CCA1-46D3-BFC4-F1FE557220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063589-68CF-48DE-BD8A-220AE2634D87}" type="datetime1">
              <a:rPr lang="zh-TW" altLang="en-US" smtClean="0"/>
              <a:t>2014/12/4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71DE1-CCA1-46D3-BFC4-F1FE557220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6E594-DB55-4D45-9E0F-441AA2C82A97}" type="datetime1">
              <a:rPr lang="zh-TW" altLang="en-US" smtClean="0"/>
              <a:t>2014/12/4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71DE1-CCA1-46D3-BFC4-F1FE557220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069E8-2471-42F6-A8D5-032C240AB0AB}" type="datetime1">
              <a:rPr lang="zh-TW" altLang="en-US" smtClean="0"/>
              <a:t>2014/12/4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71DE1-CCA1-46D3-BFC4-F1FE557220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2E121F-E577-40CF-9ED4-5496AEC8BE62}" type="datetime1">
              <a:rPr lang="zh-TW" altLang="en-US" smtClean="0"/>
              <a:t>2014/12/4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71DE1-CCA1-46D3-BFC4-F1FE557220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5CE7DE-08DE-42F6-91C4-EB73282C59E7}" type="datetime1">
              <a:rPr lang="zh-TW" altLang="en-US" smtClean="0"/>
              <a:t>2014/12/4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71DE1-CCA1-46D3-BFC4-F1FE557220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811FEC8-0266-4913-93F0-10D54E5D5D30}" type="datetime1">
              <a:rPr lang="zh-TW" altLang="en-US" smtClean="0"/>
              <a:t>2014/12/4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71DE1-CCA1-46D3-BFC4-F1FE557220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C68824-1EB6-49B7-865D-D0228DC243A8}" type="datetime1">
              <a:rPr lang="zh-TW" altLang="en-US" smtClean="0"/>
              <a:t>2014/12/4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671DE1-CCA1-46D3-BFC4-F1FE557220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78E68A9-18DC-457E-9B19-25F5F0C32D99}" type="datetime1">
              <a:rPr lang="zh-TW" altLang="en-US" smtClean="0"/>
              <a:t>2014/12/4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7671DE1-CCA1-46D3-BFC4-F1FE557220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2800" dirty="0" smtClean="0"/>
              <a:t>Mining Semi-Structured Online Knowledge Bases to Answer Natural Language </a:t>
            </a:r>
            <a:r>
              <a:rPr lang="en-US" altLang="zh-TW" sz="2800" dirty="0"/>
              <a:t>Q</a:t>
            </a:r>
            <a:r>
              <a:rPr lang="en-US" altLang="zh-TW" sz="2800" dirty="0" smtClean="0"/>
              <a:t>uestions on Community QA Websites</a:t>
            </a:r>
            <a:endParaRPr lang="zh-TW" altLang="en-US" sz="2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altLang="zh-TW" dirty="0"/>
              <a:t>Date</a:t>
            </a:r>
            <a:r>
              <a:rPr lang="zh-TW" altLang="en-US" dirty="0"/>
              <a:t>： </a:t>
            </a:r>
            <a:r>
              <a:rPr lang="en-US" altLang="zh-TW" dirty="0" smtClean="0"/>
              <a:t>2014/12/04</a:t>
            </a:r>
            <a:endParaRPr lang="en-US" altLang="zh-TW" dirty="0"/>
          </a:p>
          <a:p>
            <a:r>
              <a:rPr lang="en-US" altLang="zh-TW" dirty="0" smtClean="0"/>
              <a:t>Author</a:t>
            </a:r>
            <a:r>
              <a:rPr lang="zh-TW" altLang="en-US" dirty="0" smtClean="0"/>
              <a:t>： </a:t>
            </a:r>
            <a:r>
              <a:rPr lang="en-US" altLang="zh-TW" dirty="0" err="1" smtClean="0"/>
              <a:t>Parikshit</a:t>
            </a:r>
            <a:r>
              <a:rPr lang="en-US" altLang="zh-TW" dirty="0" smtClean="0"/>
              <a:t> </a:t>
            </a:r>
            <a:r>
              <a:rPr lang="en-US" altLang="zh-TW" dirty="0" err="1"/>
              <a:t>Sondhi</a:t>
            </a:r>
            <a:r>
              <a:rPr lang="en-US" altLang="zh-TW" dirty="0"/>
              <a:t>, </a:t>
            </a:r>
            <a:r>
              <a:rPr lang="en-US" altLang="zh-TW" dirty="0" err="1"/>
              <a:t>ChengXiang</a:t>
            </a:r>
            <a:r>
              <a:rPr lang="en-US" altLang="zh-TW" dirty="0"/>
              <a:t> </a:t>
            </a:r>
            <a:r>
              <a:rPr lang="en-US" altLang="zh-TW" dirty="0" err="1"/>
              <a:t>Zhai</a:t>
            </a:r>
            <a:endParaRPr lang="en-US" altLang="zh-TW" dirty="0"/>
          </a:p>
          <a:p>
            <a:r>
              <a:rPr lang="en-US" altLang="zh-TW" dirty="0"/>
              <a:t>Source</a:t>
            </a:r>
            <a:r>
              <a:rPr lang="zh-TW" altLang="en-US" dirty="0"/>
              <a:t>： </a:t>
            </a:r>
            <a:r>
              <a:rPr lang="en-US" altLang="zh-TW" dirty="0"/>
              <a:t>CIKM’14</a:t>
            </a:r>
          </a:p>
          <a:p>
            <a:r>
              <a:rPr lang="en-US" altLang="zh-TW" dirty="0" smtClean="0"/>
              <a:t>Advisor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Jia</a:t>
            </a:r>
            <a:r>
              <a:rPr lang="en-US" altLang="zh-TW" dirty="0" smtClean="0"/>
              <a:t>-ling </a:t>
            </a:r>
            <a:r>
              <a:rPr lang="en-US" altLang="zh-TW" dirty="0" err="1"/>
              <a:t>Koh</a:t>
            </a:r>
            <a:endParaRPr lang="en-US" altLang="zh-TW" dirty="0"/>
          </a:p>
          <a:p>
            <a:r>
              <a:rPr lang="en-US" altLang="zh-TW" dirty="0" smtClean="0"/>
              <a:t>Speaker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Sz-Han,Wang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313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sz="2200" i="1" smtClean="0">
                        <a:latin typeface="Cambria Math"/>
                      </a:rPr>
                      <m:t>𝑃</m:t>
                    </m:r>
                    <m:r>
                      <a:rPr lang="en-US" altLang="zh-TW" sz="2200" i="1" smtClean="0">
                        <a:latin typeface="Cambria Math"/>
                      </a:rPr>
                      <m:t>(</m:t>
                    </m:r>
                    <m:r>
                      <a:rPr lang="en-US" altLang="zh-TW" sz="2200" i="1" smtClean="0">
                        <a:latin typeface="Cambria Math"/>
                      </a:rPr>
                      <m:t>𝑣</m:t>
                    </m:r>
                    <m:r>
                      <a:rPr lang="en-US" altLang="zh-TW" sz="2200" i="1" smtClean="0">
                        <a:latin typeface="Cambria Math"/>
                      </a:rPr>
                      <m:t>|</m:t>
                    </m:r>
                    <m:r>
                      <a:rPr lang="en-US" altLang="zh-TW" sz="2200" i="1" smtClean="0">
                        <a:latin typeface="Cambria Math"/>
                      </a:rPr>
                      <m:t>𝑞</m:t>
                    </m:r>
                    <m:r>
                      <a:rPr lang="en-US" altLang="zh-TW" sz="220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200" dirty="0"/>
                  <a:t> </a:t>
                </a:r>
                <a:r>
                  <a:rPr lang="en-US" altLang="zh-TW" sz="2200" dirty="0" smtClean="0"/>
                  <a:t>=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</a:rPr>
                      <m:t>𝑃</m:t>
                    </m:r>
                    <m:r>
                      <a:rPr lang="en-US" altLang="zh-TW" sz="2200" i="1">
                        <a:latin typeface="Cambria Math"/>
                      </a:rPr>
                      <m:t>(</m:t>
                    </m:r>
                    <m:r>
                      <a:rPr lang="en-US" altLang="zh-TW" sz="2200" i="1">
                        <a:latin typeface="Cambria Math"/>
                      </a:rPr>
                      <m:t>𝐴𝑡𝑡</m:t>
                    </m:r>
                    <m:r>
                      <a:rPr lang="en-US" altLang="zh-TW" sz="2200" i="1">
                        <a:latin typeface="Cambria Math"/>
                      </a:rPr>
                      <m:t>(</m:t>
                    </m:r>
                    <m:r>
                      <a:rPr lang="en-US" altLang="zh-TW" sz="2200" i="1">
                        <a:latin typeface="Cambria Math"/>
                      </a:rPr>
                      <m:t>𝑣</m:t>
                    </m:r>
                    <m:r>
                      <a:rPr lang="en-US" altLang="zh-TW" sz="2200" i="1">
                        <a:latin typeface="Cambria Math"/>
                      </a:rPr>
                      <m:t>)|</m:t>
                    </m:r>
                    <m:r>
                      <a:rPr lang="en-US" altLang="zh-TW" sz="2200" i="1">
                        <a:latin typeface="Cambria Math"/>
                      </a:rPr>
                      <m:t>𝑞</m:t>
                    </m:r>
                    <m:r>
                      <a:rPr lang="en-US" altLang="zh-TW" sz="22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200" i="1">
                            <a:latin typeface="Cambria Math"/>
                          </a:rPr>
                          <m:t>𝑠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zh-TW" sz="22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𝑣</m:t>
                            </m:r>
                          </m:e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sz="22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200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altLang="zh-TW" sz="22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𝐶𝑜𝑛𝑠</m:t>
                            </m:r>
                            <m:d>
                              <m:d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e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</m:nary>
                  </m:oMath>
                </a14:m>
                <a:endParaRPr lang="en-US" altLang="zh-TW" sz="2000" dirty="0" smtClean="0"/>
              </a:p>
              <a:p>
                <a:pPr lvl="1"/>
                <a:r>
                  <a:rPr lang="en-US" altLang="zh-TW" sz="2000" dirty="0" smtClean="0"/>
                  <a:t>Legitimate Query 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𝐷</m:t>
                        </m:r>
                      </m:sub>
                    </m:sSub>
                  </m:oMath>
                </a14:m>
                <a:endParaRPr lang="en-US" altLang="zh-TW" sz="2000" dirty="0" smtClean="0"/>
              </a:p>
              <a:p>
                <a:pPr lvl="1"/>
                <a:r>
                  <a:rPr lang="en-US" altLang="zh-TW" sz="2000" dirty="0" smtClean="0"/>
                  <a:t>Constraint Prediction Model: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𝐶𝑜𝑛𝑠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  <m:e>
                        <m:r>
                          <a:rPr lang="en-US" altLang="zh-TW" sz="2000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altLang="zh-TW" sz="2000" dirty="0" smtClean="0"/>
              </a:p>
              <a:p>
                <a:pPr lvl="1"/>
                <a:r>
                  <a:rPr lang="en-US" altLang="zh-TW" sz="2000" dirty="0" smtClean="0"/>
                  <a:t>Attribute </a:t>
                </a:r>
                <a:r>
                  <a:rPr lang="en-US" altLang="zh-TW" sz="2000" dirty="0"/>
                  <a:t> Prediction </a:t>
                </a:r>
                <a:r>
                  <a:rPr lang="en-US" altLang="zh-TW" sz="2000" dirty="0" smtClean="0"/>
                  <a:t>Model: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𝐴𝑡𝑡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  <m:e>
                        <m:r>
                          <a:rPr lang="en-US" altLang="zh-TW" sz="2000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altLang="zh-TW" sz="2000" dirty="0" smtClean="0"/>
              </a:p>
              <a:p>
                <a:pPr lvl="1"/>
                <a:r>
                  <a:rPr lang="en-US" altLang="zh-TW" sz="2000" dirty="0" smtClean="0"/>
                  <a:t>Value Prediction Model:</a:t>
                </a:r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𝑣</m:t>
                        </m:r>
                      </m:e>
                      <m:e>
                        <m:r>
                          <a:rPr lang="en-US" altLang="zh-TW" sz="2000" i="1">
                            <a:latin typeface="Cambria Math"/>
                          </a:rPr>
                          <m:t>𝑠</m:t>
                        </m:r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r>
                          <a:rPr lang="en-US" altLang="zh-TW" sz="2000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altLang="zh-TW" sz="200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/>
                          </a:rPr>
                          <m:t>𝑣</m:t>
                        </m:r>
                      </m:e>
                      <m:e>
                        <m:r>
                          <a:rPr lang="en-US" altLang="zh-TW" sz="1800" i="1">
                            <a:latin typeface="Cambria Math"/>
                          </a:rPr>
                          <m:t>𝑠</m:t>
                        </m:r>
                        <m:r>
                          <a:rPr lang="en-US" altLang="zh-TW" sz="1800" i="1">
                            <a:latin typeface="Cambria Math"/>
                          </a:rPr>
                          <m:t>,</m:t>
                        </m:r>
                        <m:r>
                          <a:rPr lang="en-US" altLang="zh-TW" sz="1800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altLang="zh-TW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800" b="0" i="1" smtClean="0">
                            <a:latin typeface="Cambria Math"/>
                          </a:rPr>
                          <m:t>|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𝑉𝑎𝑙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𝑠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)|</m:t>
                        </m:r>
                      </m:den>
                    </m:f>
                  </m:oMath>
                </a14:m>
                <a:endParaRPr lang="en-US" altLang="zh-TW" sz="1800" dirty="0" smtClean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9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KBQA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1DE1-CCA1-46D3-BFC4-F1FE557220E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11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smtClean="0"/>
              <a:t>Identify </a:t>
            </a:r>
            <a:r>
              <a:rPr lang="en-US" altLang="zh-TW" sz="2000" dirty="0" smtClean="0"/>
              <a:t>a </a:t>
            </a:r>
            <a:r>
              <a:rPr lang="en-US" altLang="zh-TW" sz="2000" dirty="0" err="1" smtClean="0"/>
              <a:t>sql</a:t>
            </a:r>
            <a:r>
              <a:rPr lang="en-US" altLang="zh-TW" sz="2000" dirty="0" smtClean="0"/>
              <a:t> query given a question, its answer and knowledge </a:t>
            </a:r>
            <a:r>
              <a:rPr lang="en-US" altLang="zh-TW" sz="2000" dirty="0" smtClean="0"/>
              <a:t>base</a:t>
            </a:r>
          </a:p>
          <a:p>
            <a:endParaRPr lang="en-US" altLang="zh-TW" sz="2000" dirty="0"/>
          </a:p>
          <a:p>
            <a:endParaRPr lang="en-US" altLang="zh-TW" sz="2000" dirty="0" smtClean="0"/>
          </a:p>
          <a:p>
            <a:endParaRPr lang="en-US" altLang="zh-TW" sz="2000" dirty="0"/>
          </a:p>
          <a:p>
            <a:endParaRPr lang="en-US" altLang="zh-TW" sz="2000" dirty="0" smtClean="0"/>
          </a:p>
          <a:p>
            <a:pPr lvl="1"/>
            <a:r>
              <a:rPr lang="en-US" altLang="zh-TW" sz="1600" dirty="0" err="1"/>
              <a:t>sql</a:t>
            </a:r>
            <a:r>
              <a:rPr lang="en-US" altLang="zh-TW" sz="1600" dirty="0"/>
              <a:t> </a:t>
            </a:r>
            <a:r>
              <a:rPr lang="en-US" altLang="zh-TW" sz="1600" dirty="0" smtClean="0"/>
              <a:t>query: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select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Treatment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from</a:t>
            </a:r>
            <a:r>
              <a:rPr lang="zh-TW" altLang="en-US" sz="1600" dirty="0" smtClean="0"/>
              <a:t> </a:t>
            </a:r>
            <a:r>
              <a:rPr lang="en-US" altLang="zh-TW" sz="1600" dirty="0" err="1" smtClean="0"/>
              <a:t>Rel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where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Symptoms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=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symp1</a:t>
            </a:r>
          </a:p>
          <a:p>
            <a:pPr lvl="1"/>
            <a:endParaRPr lang="en-US" altLang="zh-TW" sz="1600" dirty="0" smtClean="0"/>
          </a:p>
          <a:p>
            <a:r>
              <a:rPr lang="en-US" altLang="zh-TW" sz="2000" dirty="0"/>
              <a:t>Identify a set T of such template</a:t>
            </a:r>
          </a:p>
          <a:p>
            <a:pPr lvl="1"/>
            <a:r>
              <a:rPr lang="en-US" altLang="zh-TW" sz="1600" dirty="0" smtClean="0"/>
              <a:t>t</a:t>
            </a:r>
            <a:r>
              <a:rPr lang="en-US" altLang="zh-TW" sz="1600" dirty="0" smtClean="0"/>
              <a:t>emplate:</a:t>
            </a:r>
            <a:r>
              <a:rPr lang="zh-TW" altLang="en-US" sz="1600" dirty="0" smtClean="0"/>
              <a:t> </a:t>
            </a:r>
            <a:r>
              <a:rPr lang="en-US" altLang="zh-TW" sz="1600" dirty="0"/>
              <a:t>select</a:t>
            </a:r>
            <a:r>
              <a:rPr lang="zh-TW" altLang="en-US" sz="1600" dirty="0"/>
              <a:t> </a:t>
            </a:r>
            <a:r>
              <a:rPr lang="en-US" altLang="zh-TW" sz="1600" dirty="0"/>
              <a:t>Treatment</a:t>
            </a:r>
            <a:r>
              <a:rPr lang="zh-TW" altLang="en-US" sz="1600" dirty="0"/>
              <a:t> </a:t>
            </a:r>
            <a:r>
              <a:rPr lang="en-US" altLang="zh-TW" sz="1600" dirty="0"/>
              <a:t>from</a:t>
            </a:r>
            <a:r>
              <a:rPr lang="zh-TW" altLang="en-US" sz="1600" dirty="0"/>
              <a:t> </a:t>
            </a:r>
            <a:r>
              <a:rPr lang="en-US" altLang="zh-TW" sz="1600" dirty="0" err="1"/>
              <a:t>Rel</a:t>
            </a:r>
            <a:r>
              <a:rPr lang="zh-TW" altLang="en-US" sz="1600" dirty="0"/>
              <a:t> </a:t>
            </a:r>
            <a:r>
              <a:rPr lang="en-US" altLang="zh-TW" sz="1600" dirty="0"/>
              <a:t>where</a:t>
            </a:r>
            <a:r>
              <a:rPr lang="zh-TW" altLang="en-US" sz="1600" dirty="0"/>
              <a:t> </a:t>
            </a:r>
            <a:r>
              <a:rPr lang="en-US" altLang="zh-TW" sz="1600" dirty="0"/>
              <a:t>Symptoms</a:t>
            </a:r>
            <a:r>
              <a:rPr lang="zh-TW" altLang="en-US" sz="1600" dirty="0"/>
              <a:t> </a:t>
            </a:r>
            <a:r>
              <a:rPr lang="en-US" altLang="zh-TW" sz="1600" dirty="0"/>
              <a:t>=</a:t>
            </a:r>
            <a:r>
              <a:rPr lang="zh-TW" altLang="en-US" sz="1600" dirty="0"/>
              <a:t> </a:t>
            </a:r>
            <a:r>
              <a:rPr lang="en-US" altLang="zh-TW" sz="1600" dirty="0" smtClean="0"/>
              <a:t>&lt;symptom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value&gt;</a:t>
            </a:r>
            <a:endParaRPr lang="en-US" altLang="zh-TW" sz="1600" dirty="0"/>
          </a:p>
          <a:p>
            <a:pPr lvl="1"/>
            <a:endParaRPr lang="en-US" altLang="zh-TW" sz="1600" dirty="0"/>
          </a:p>
          <a:p>
            <a:endParaRPr lang="en-US" altLang="zh-TW" sz="2000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Mining Legitimate Query Set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1DE1-CCA1-46D3-BFC4-F1FE557220E3}" type="slidenum">
              <a:rPr lang="zh-TW" altLang="en-US" smtClean="0"/>
              <a:t>11</a:t>
            </a:fld>
            <a:endParaRPr lang="zh-TW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335211"/>
              </p:ext>
            </p:extLst>
          </p:nvPr>
        </p:nvGraphicFramePr>
        <p:xfrm>
          <a:off x="899592" y="2192071"/>
          <a:ext cx="288032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0160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Symptoms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Treatment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symp1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treat1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symp2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treat2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3851920" y="2104262"/>
            <a:ext cx="4402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User’ question describing a set of symptoms and expects a treatment description in response</a:t>
            </a:r>
            <a:r>
              <a:rPr lang="en-US" altLang="zh-TW" dirty="0" smtClean="0"/>
              <a:t>. </a:t>
            </a:r>
            <a:r>
              <a:rPr lang="zh-TW" altLang="en-US" dirty="0" smtClean="0"/>
              <a:t>→</a:t>
            </a:r>
            <a:r>
              <a:rPr lang="en-US" altLang="zh-TW" dirty="0" smtClean="0"/>
              <a:t>symp1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Answer:</a:t>
            </a:r>
            <a:r>
              <a:rPr lang="zh-TW" altLang="en-US" dirty="0" smtClean="0"/>
              <a:t> </a:t>
            </a:r>
            <a:r>
              <a:rPr lang="en-US" altLang="zh-TW" dirty="0" smtClean="0"/>
              <a:t>treat1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17303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Question matched the constraint S1</a:t>
            </a:r>
          </a:p>
          <a:p>
            <a:r>
              <a:rPr lang="en-US" altLang="zh-TW" sz="2000" dirty="0" smtClean="0"/>
              <a:t>Answer contained the value A1</a:t>
            </a:r>
            <a:endParaRPr lang="zh-TW" altLang="en-US" sz="2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Mining Legitimate Query Set</a:t>
            </a:r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r="6659" b="25649"/>
          <a:stretch/>
        </p:blipFill>
        <p:spPr bwMode="auto">
          <a:xfrm>
            <a:off x="382732" y="2276872"/>
            <a:ext cx="2801354" cy="16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356127" y="2317421"/>
            <a:ext cx="515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1600" dirty="0" smtClean="0">
                <a:solidFill>
                  <a:schemeClr val="accent1"/>
                </a:solidFill>
              </a:rPr>
              <a:t>Obtain the shortest path between the two node</a:t>
            </a:r>
          </a:p>
          <a:p>
            <a:pPr lvl="1"/>
            <a:r>
              <a:rPr lang="en-US" altLang="zh-TW" sz="1600" dirty="0" smtClean="0"/>
              <a:t>S1</a:t>
            </a:r>
            <a:r>
              <a:rPr lang="zh-TW" altLang="en-US" sz="1600" dirty="0" smtClean="0"/>
              <a:t>→</a:t>
            </a:r>
            <a:r>
              <a:rPr lang="en-US" altLang="zh-TW" sz="1600" dirty="0" smtClean="0"/>
              <a:t>D1</a:t>
            </a:r>
            <a:r>
              <a:rPr lang="zh-TW" altLang="en-US" sz="1600" dirty="0" smtClean="0"/>
              <a:t>→</a:t>
            </a:r>
            <a:r>
              <a:rPr lang="en-US" altLang="zh-TW" sz="1600" dirty="0" smtClean="0"/>
              <a:t>M1</a:t>
            </a:r>
            <a:r>
              <a:rPr lang="zh-TW" altLang="en-US" sz="1600" dirty="0" smtClean="0"/>
              <a:t>→</a:t>
            </a:r>
            <a:r>
              <a:rPr lang="en-US" altLang="zh-TW" sz="1600" dirty="0" smtClean="0"/>
              <a:t>A1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600" dirty="0" smtClean="0">
                <a:solidFill>
                  <a:schemeClr val="accent1"/>
                </a:solidFill>
              </a:rPr>
              <a:t>From constraint node to answer node, add a new </a:t>
            </a:r>
            <a:r>
              <a:rPr lang="en-US" altLang="zh-TW" sz="1600" dirty="0" err="1" smtClean="0">
                <a:solidFill>
                  <a:schemeClr val="accent1"/>
                </a:solidFill>
              </a:rPr>
              <a:t>sql</a:t>
            </a:r>
            <a:r>
              <a:rPr lang="en-US" altLang="zh-TW" sz="1600" dirty="0" smtClean="0">
                <a:solidFill>
                  <a:schemeClr val="accent1"/>
                </a:solidFill>
              </a:rPr>
              <a:t> construct in each step</a:t>
            </a:r>
          </a:p>
          <a:p>
            <a:endParaRPr lang="zh-TW" alt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79518"/>
            <a:ext cx="4076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934407" y="3941179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C000"/>
                </a:solidFill>
              </a:rPr>
              <a:t>Step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34407" y="4236667"/>
            <a:ext cx="311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select Entity from </a:t>
            </a:r>
            <a:r>
              <a:rPr lang="en-US" altLang="zh-TW" sz="1200" dirty="0" err="1" smtClean="0"/>
              <a:t>Entity_SymptomText</a:t>
            </a:r>
            <a:r>
              <a:rPr lang="en-US" altLang="zh-TW" sz="1200" dirty="0" smtClean="0"/>
              <a:t> </a:t>
            </a:r>
          </a:p>
          <a:p>
            <a:r>
              <a:rPr lang="en-US" altLang="zh-TW" sz="1200" dirty="0" smtClean="0"/>
              <a:t>where </a:t>
            </a:r>
            <a:r>
              <a:rPr lang="en-US" altLang="zh-TW" sz="1200" dirty="0" err="1" smtClean="0"/>
              <a:t>SymptomText</a:t>
            </a:r>
            <a:r>
              <a:rPr lang="en-US" altLang="zh-TW" sz="1200" dirty="0" smtClean="0"/>
              <a:t> = S1</a:t>
            </a:r>
            <a:endParaRPr lang="zh-TW" altLang="en-US" sz="1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934407" y="4698332"/>
            <a:ext cx="4203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select </a:t>
            </a:r>
            <a:r>
              <a:rPr lang="en-US" altLang="zh-TW" sz="1200" dirty="0" err="1" smtClean="0"/>
              <a:t>MedicationEntity</a:t>
            </a:r>
            <a:r>
              <a:rPr lang="en-US" altLang="zh-TW" sz="1200" dirty="0" smtClean="0"/>
              <a:t> from </a:t>
            </a:r>
            <a:r>
              <a:rPr lang="en-US" altLang="zh-TW" sz="1200" dirty="0" err="1" smtClean="0"/>
              <a:t>Entity_MedicationEntity</a:t>
            </a:r>
            <a:r>
              <a:rPr lang="en-US" altLang="zh-TW" sz="1200" dirty="0" smtClean="0"/>
              <a:t> </a:t>
            </a:r>
          </a:p>
          <a:p>
            <a:r>
              <a:rPr lang="en-US" altLang="zh-TW" sz="1200" dirty="0" smtClean="0"/>
              <a:t>where Entity=(</a:t>
            </a:r>
            <a:r>
              <a:rPr lang="en-US" altLang="zh-TW" sz="1200" dirty="0"/>
              <a:t>select Entity from </a:t>
            </a:r>
            <a:r>
              <a:rPr lang="en-US" altLang="zh-TW" sz="1200" dirty="0" err="1"/>
              <a:t>Entity_SymptomText</a:t>
            </a:r>
            <a:r>
              <a:rPr lang="en-US" altLang="zh-TW" sz="1200" dirty="0"/>
              <a:t> </a:t>
            </a:r>
            <a:endParaRPr lang="en-US" altLang="zh-TW" sz="1200" dirty="0" smtClean="0"/>
          </a:p>
          <a:p>
            <a:r>
              <a:rPr lang="en-US" altLang="zh-TW" sz="1200" dirty="0"/>
              <a:t> </a:t>
            </a:r>
            <a:r>
              <a:rPr lang="en-US" altLang="zh-TW" sz="1200" dirty="0" smtClean="0"/>
              <a:t>                      where </a:t>
            </a:r>
            <a:r>
              <a:rPr lang="en-US" altLang="zh-TW" sz="1200" dirty="0" err="1"/>
              <a:t>SymptomText</a:t>
            </a:r>
            <a:r>
              <a:rPr lang="en-US" altLang="zh-TW" sz="1200" dirty="0"/>
              <a:t> = </a:t>
            </a:r>
            <a:r>
              <a:rPr lang="en-US" altLang="zh-TW" sz="1200" dirty="0" smtClean="0"/>
              <a:t>S1)</a:t>
            </a:r>
            <a:endParaRPr lang="zh-TW" altLang="en-US" sz="1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934407" y="5327140"/>
            <a:ext cx="5261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Select </a:t>
            </a:r>
            <a:r>
              <a:rPr lang="en-US" altLang="zh-TW" sz="1200" dirty="0" err="1" smtClean="0"/>
              <a:t>AdverseEffectsText</a:t>
            </a:r>
            <a:r>
              <a:rPr lang="en-US" altLang="zh-TW" sz="1200" dirty="0" smtClean="0"/>
              <a:t> from </a:t>
            </a:r>
            <a:r>
              <a:rPr lang="en-US" altLang="zh-TW" sz="1200" dirty="0" err="1" smtClean="0"/>
              <a:t>Entity_AdverseEffectsText</a:t>
            </a:r>
            <a:r>
              <a:rPr lang="en-US" altLang="zh-TW" sz="1200" dirty="0" smtClean="0"/>
              <a:t> </a:t>
            </a:r>
          </a:p>
          <a:p>
            <a:r>
              <a:rPr lang="en-US" altLang="zh-TW" sz="1200" dirty="0" smtClean="0"/>
              <a:t>where Entity=(select </a:t>
            </a:r>
            <a:r>
              <a:rPr lang="en-US" altLang="zh-TW" sz="1200" dirty="0" err="1" smtClean="0"/>
              <a:t>MedicationEntity</a:t>
            </a:r>
            <a:r>
              <a:rPr lang="en-US" altLang="zh-TW" sz="1200" dirty="0" smtClean="0"/>
              <a:t> from </a:t>
            </a:r>
            <a:r>
              <a:rPr lang="en-US" altLang="zh-TW" sz="1200" dirty="0" err="1" smtClean="0"/>
              <a:t>Entity_MedicationEntity</a:t>
            </a:r>
            <a:r>
              <a:rPr lang="en-US" altLang="zh-TW" sz="1200" dirty="0" smtClean="0"/>
              <a:t> </a:t>
            </a:r>
          </a:p>
          <a:p>
            <a:r>
              <a:rPr lang="en-US" altLang="zh-TW" sz="1200" dirty="0" smtClean="0"/>
              <a:t>                       where Entity=(</a:t>
            </a:r>
            <a:r>
              <a:rPr lang="en-US" altLang="zh-TW" sz="1200" dirty="0"/>
              <a:t>select Entity from </a:t>
            </a:r>
            <a:r>
              <a:rPr lang="en-US" altLang="zh-TW" sz="1200" dirty="0" err="1" smtClean="0"/>
              <a:t>Entity_SymptomText</a:t>
            </a:r>
            <a:endParaRPr lang="en-US" altLang="zh-TW" sz="1200" dirty="0" smtClean="0"/>
          </a:p>
          <a:p>
            <a:r>
              <a:rPr lang="en-US" altLang="zh-TW" sz="1200" dirty="0"/>
              <a:t> </a:t>
            </a:r>
            <a:r>
              <a:rPr lang="en-US" altLang="zh-TW" sz="1200" dirty="0" smtClean="0"/>
              <a:t>                                             where </a:t>
            </a:r>
            <a:r>
              <a:rPr lang="en-US" altLang="zh-TW" sz="1200" dirty="0" err="1"/>
              <a:t>SymptomText</a:t>
            </a:r>
            <a:r>
              <a:rPr lang="en-US" altLang="zh-TW" sz="1200" dirty="0"/>
              <a:t> = </a:t>
            </a:r>
            <a:r>
              <a:rPr lang="en-US" altLang="zh-TW" sz="1200" dirty="0" smtClean="0">
                <a:solidFill>
                  <a:srgbClr val="FF0000"/>
                </a:solidFill>
              </a:rPr>
              <a:t>S1</a:t>
            </a:r>
            <a:r>
              <a:rPr lang="en-US" altLang="zh-TW" sz="1200" dirty="0" smtClean="0"/>
              <a:t>))</a:t>
            </a:r>
            <a:endParaRPr lang="zh-TW" altLang="en-US" sz="12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3" t="4423" r="22410" b="15340"/>
          <a:stretch/>
        </p:blipFill>
        <p:spPr bwMode="auto">
          <a:xfrm>
            <a:off x="755576" y="4127320"/>
            <a:ext cx="2314600" cy="178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205046" y="5990995"/>
            <a:ext cx="586070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200" dirty="0" smtClean="0"/>
              <a:t>Select </a:t>
            </a:r>
            <a:r>
              <a:rPr lang="en-US" altLang="zh-TW" sz="1200" dirty="0" err="1" smtClean="0"/>
              <a:t>AdverseEffectsText</a:t>
            </a:r>
            <a:r>
              <a:rPr lang="en-US" altLang="zh-TW" sz="1200" dirty="0" smtClean="0"/>
              <a:t> from </a:t>
            </a:r>
            <a:r>
              <a:rPr lang="en-US" altLang="zh-TW" sz="1200" dirty="0" err="1" smtClean="0"/>
              <a:t>Entity_AdverseEffectsText</a:t>
            </a:r>
            <a:r>
              <a:rPr lang="en-US" altLang="zh-TW" sz="1200" dirty="0" smtClean="0"/>
              <a:t> </a:t>
            </a:r>
          </a:p>
          <a:p>
            <a:r>
              <a:rPr lang="en-US" altLang="zh-TW" sz="1200" dirty="0" smtClean="0"/>
              <a:t>where Entity=(select </a:t>
            </a:r>
            <a:r>
              <a:rPr lang="en-US" altLang="zh-TW" sz="1200" dirty="0" err="1" smtClean="0"/>
              <a:t>MedicationEntity</a:t>
            </a:r>
            <a:r>
              <a:rPr lang="en-US" altLang="zh-TW" sz="1200" dirty="0" smtClean="0"/>
              <a:t> from </a:t>
            </a:r>
            <a:r>
              <a:rPr lang="en-US" altLang="zh-TW" sz="1200" dirty="0" err="1" smtClean="0"/>
              <a:t>Entity_MedicationEntity</a:t>
            </a:r>
            <a:r>
              <a:rPr lang="en-US" altLang="zh-TW" sz="1200" dirty="0" smtClean="0"/>
              <a:t> </a:t>
            </a:r>
          </a:p>
          <a:p>
            <a:r>
              <a:rPr lang="en-US" altLang="zh-TW" sz="1200" dirty="0" smtClean="0"/>
              <a:t>                       where Entity=(</a:t>
            </a:r>
            <a:r>
              <a:rPr lang="en-US" altLang="zh-TW" sz="1200" dirty="0"/>
              <a:t>select Entity from </a:t>
            </a:r>
            <a:r>
              <a:rPr lang="en-US" altLang="zh-TW" sz="1200" dirty="0" err="1" smtClean="0"/>
              <a:t>Entity_SymptomText</a:t>
            </a:r>
            <a:endParaRPr lang="en-US" altLang="zh-TW" sz="1200" dirty="0" smtClean="0"/>
          </a:p>
          <a:p>
            <a:r>
              <a:rPr lang="en-US" altLang="zh-TW" sz="1200" dirty="0"/>
              <a:t> </a:t>
            </a:r>
            <a:r>
              <a:rPr lang="en-US" altLang="zh-TW" sz="1200" dirty="0" smtClean="0"/>
              <a:t>                                             where </a:t>
            </a:r>
            <a:r>
              <a:rPr lang="en-US" altLang="zh-TW" sz="1200" dirty="0" err="1"/>
              <a:t>SymptomText</a:t>
            </a:r>
            <a:r>
              <a:rPr lang="en-US" altLang="zh-TW" sz="1200" dirty="0"/>
              <a:t> = </a:t>
            </a:r>
            <a:r>
              <a:rPr lang="en-US" altLang="zh-TW" sz="1200" dirty="0" smtClean="0">
                <a:solidFill>
                  <a:srgbClr val="FF0000"/>
                </a:solidFill>
              </a:rPr>
              <a:t>&lt;</a:t>
            </a:r>
            <a:r>
              <a:rPr lang="en-US" altLang="zh-TW" sz="1200" dirty="0" err="1" smtClean="0">
                <a:solidFill>
                  <a:srgbClr val="FF0000"/>
                </a:solidFill>
              </a:rPr>
              <a:t>SymptomText</a:t>
            </a:r>
            <a:r>
              <a:rPr lang="en-US" altLang="zh-TW" sz="1200" dirty="0" smtClean="0">
                <a:solidFill>
                  <a:srgbClr val="FF0000"/>
                </a:solidFill>
              </a:rPr>
              <a:t> value&gt;</a:t>
            </a:r>
            <a:r>
              <a:rPr lang="en-US" altLang="zh-TW" sz="1200" dirty="0" smtClean="0"/>
              <a:t>))</a:t>
            </a:r>
            <a:endParaRPr lang="zh-TW" altLang="en-US" sz="1200" dirty="0"/>
          </a:p>
        </p:txBody>
      </p:sp>
      <p:sp>
        <p:nvSpPr>
          <p:cNvPr id="7" name="向下箭號 6"/>
          <p:cNvSpPr/>
          <p:nvPr/>
        </p:nvSpPr>
        <p:spPr>
          <a:xfrm rot="2914617">
            <a:off x="6187302" y="6127759"/>
            <a:ext cx="216024" cy="4216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6506702" y="6215883"/>
            <a:ext cx="1500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solidFill>
                  <a:schemeClr val="accent1"/>
                </a:solidFill>
              </a:rPr>
              <a:t>q</a:t>
            </a:r>
            <a:r>
              <a:rPr lang="en-US" altLang="zh-TW" sz="1400" b="1" dirty="0" smtClean="0">
                <a:solidFill>
                  <a:schemeClr val="accent1"/>
                </a:solidFill>
              </a:rPr>
              <a:t>uery template</a:t>
            </a:r>
            <a:endParaRPr lang="zh-TW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183210" y="4313610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FFC000"/>
                </a:solidFill>
              </a:rPr>
              <a:t>S1</a:t>
            </a:r>
            <a:r>
              <a:rPr lang="zh-TW" altLang="en-US" sz="1400" dirty="0" smtClean="0">
                <a:solidFill>
                  <a:srgbClr val="FFC000"/>
                </a:solidFill>
              </a:rPr>
              <a:t>→</a:t>
            </a:r>
            <a:r>
              <a:rPr lang="en-US" altLang="zh-TW" sz="1400" dirty="0" smtClean="0">
                <a:solidFill>
                  <a:srgbClr val="FFC000"/>
                </a:solidFill>
              </a:rPr>
              <a:t>D1</a:t>
            </a:r>
            <a:endParaRPr lang="zh-TW" altLang="en-US" sz="1400" dirty="0">
              <a:solidFill>
                <a:srgbClr val="FFC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187188" y="4812256"/>
            <a:ext cx="869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FFC000"/>
                </a:solidFill>
              </a:rPr>
              <a:t>D1</a:t>
            </a:r>
            <a:r>
              <a:rPr lang="zh-TW" altLang="en-US" sz="1400" dirty="0" smtClean="0">
                <a:solidFill>
                  <a:srgbClr val="FFC000"/>
                </a:solidFill>
              </a:rPr>
              <a:t>→</a:t>
            </a:r>
            <a:r>
              <a:rPr lang="en-US" altLang="zh-TW" sz="1400" dirty="0" smtClean="0">
                <a:solidFill>
                  <a:srgbClr val="FFC000"/>
                </a:solidFill>
              </a:rPr>
              <a:t>M1</a:t>
            </a:r>
            <a:endParaRPr lang="zh-TW" altLang="en-US" sz="1400" dirty="0">
              <a:solidFill>
                <a:srgbClr val="FFC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178448" y="5414526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rgbClr val="FFC000"/>
                </a:solidFill>
              </a:rPr>
              <a:t>M</a:t>
            </a:r>
            <a:r>
              <a:rPr lang="en-US" altLang="zh-TW" sz="1400" dirty="0" smtClean="0">
                <a:solidFill>
                  <a:srgbClr val="FFC000"/>
                </a:solidFill>
              </a:rPr>
              <a:t>1</a:t>
            </a:r>
            <a:r>
              <a:rPr lang="zh-TW" altLang="en-US" sz="1400" dirty="0" smtClean="0">
                <a:solidFill>
                  <a:srgbClr val="FFC000"/>
                </a:solidFill>
              </a:rPr>
              <a:t>→</a:t>
            </a:r>
            <a:r>
              <a:rPr lang="en-US" altLang="zh-TW" sz="1400" dirty="0">
                <a:solidFill>
                  <a:srgbClr val="FFC000"/>
                </a:solidFill>
              </a:rPr>
              <a:t>A</a:t>
            </a:r>
            <a:r>
              <a:rPr lang="en-US" altLang="zh-TW" sz="1400" dirty="0" smtClean="0">
                <a:solidFill>
                  <a:srgbClr val="FFC000"/>
                </a:solidFill>
              </a:rPr>
              <a:t>1</a:t>
            </a:r>
            <a:endParaRPr lang="zh-TW" altLang="en-US" sz="1400" dirty="0">
              <a:solidFill>
                <a:srgbClr val="FFC000"/>
              </a:solidFill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1DE1-CCA1-46D3-BFC4-F1FE557220E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09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3" grpId="0" animBg="1"/>
      <p:bldP spid="7" grpId="0" animBg="1"/>
      <p:bldP spid="15" grpId="0"/>
      <p:bldP spid="8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Similarity function between the question and a database value</a:t>
            </a:r>
          </a:p>
          <a:p>
            <a:pPr marL="109728" indent="0">
              <a:buNone/>
            </a:pPr>
            <a:endParaRPr lang="zh-TW" altLang="en-US" sz="2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Constraint Distribution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74" y="1844824"/>
            <a:ext cx="4124958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81" y="2773139"/>
            <a:ext cx="4993563" cy="82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89040"/>
            <a:ext cx="4119480" cy="866511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82" y="4869160"/>
            <a:ext cx="475779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1DE1-CCA1-46D3-BFC4-F1FE557220E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03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Multi-class classification task over question </a:t>
            </a:r>
            <a:r>
              <a:rPr lang="en-US" altLang="zh-TW" sz="2000" dirty="0" smtClean="0"/>
              <a:t>features</a:t>
            </a:r>
          </a:p>
          <a:p>
            <a:endParaRPr lang="en-US" altLang="zh-TW" sz="2000" dirty="0"/>
          </a:p>
          <a:p>
            <a:endParaRPr lang="en-US" altLang="zh-TW" sz="2000" dirty="0" smtClean="0"/>
          </a:p>
          <a:p>
            <a:endParaRPr lang="en-US" altLang="zh-TW" sz="2000" dirty="0"/>
          </a:p>
          <a:p>
            <a:pPr lvl="1"/>
            <a:r>
              <a:rPr lang="en-US" altLang="zh-TW" sz="1600" dirty="0" smtClean="0"/>
              <a:t>Question feature are defined over n-grams(for n=1 to 5)</a:t>
            </a:r>
            <a:endParaRPr lang="zh-TW" altLang="en-US" sz="1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Attribute Distribution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339512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572000" y="2179388"/>
                <a:ext cx="43107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: the weight vector for attribute 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: the vector of question feature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179388"/>
                <a:ext cx="4310732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1DE1-CCA1-46D3-BFC4-F1FE557220E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6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en-US" altLang="zh-TW" sz="2000" dirty="0" smtClean="0"/>
                  <a:t>Constraint Selection</a:t>
                </a:r>
              </a:p>
              <a:p>
                <a:r>
                  <a:rPr lang="en-US" altLang="zh-TW" sz="2000" dirty="0" smtClean="0"/>
                  <a:t>Attribute Selection</a:t>
                </a:r>
              </a:p>
              <a:p>
                <a:r>
                  <a:rPr lang="en-US" altLang="zh-TW" sz="2000" dirty="0" smtClean="0"/>
                  <a:t>Query Selection</a:t>
                </a:r>
              </a:p>
              <a:p>
                <a:r>
                  <a:rPr lang="en-US" altLang="zh-TW" sz="2000" dirty="0" smtClean="0"/>
                  <a:t>Answer Selection</a:t>
                </a:r>
              </a:p>
              <a:p>
                <a:pPr lvl="1"/>
                <a:r>
                  <a:rPr lang="en-US" altLang="zh-TW" sz="1600" dirty="0" smtClean="0"/>
                  <a:t>Score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𝐴𝑡𝑡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TW" sz="16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⁡(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p>
                        </m:sSubSup>
                      </m:sub>
                      <m:sup/>
                      <m:e>
                        <m:f>
                          <m:f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TW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zh-TW" altLang="en-US" sz="1600" b="0" i="1" smtClean="0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𝑆𝑖𝑚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𝐶𝑜𝑛𝑠</m:t>
                                </m:r>
                                <m:d>
                                  <m:d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altLang="zh-TW" sz="1600" i="1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)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TW" sz="1600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TW" sz="1600" b="0" i="1" smtClean="0">
                                <a:latin typeface="Cambria Math"/>
                              </a:rPr>
                              <m:t>𝑉𝑎𝑙</m:t>
                            </m:r>
                            <m:r>
                              <a:rPr lang="en-US" altLang="zh-TW" sz="16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16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sz="1600" b="0" i="1" smtClean="0">
                                <a:latin typeface="Cambria Math"/>
                              </a:rPr>
                              <m:t>)|</m:t>
                            </m:r>
                          </m:den>
                        </m:f>
                      </m:e>
                    </m:nary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b="-4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Answer Ranking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683568" y="1481328"/>
            <a:ext cx="7411916" cy="2304255"/>
            <a:chOff x="598921" y="1756986"/>
            <a:chExt cx="7411916" cy="2304255"/>
          </a:xfrm>
        </p:grpSpPr>
        <p:grpSp>
          <p:nvGrpSpPr>
            <p:cNvPr id="5" name="群組 4"/>
            <p:cNvGrpSpPr/>
            <p:nvPr/>
          </p:nvGrpSpPr>
          <p:grpSpPr>
            <a:xfrm>
              <a:off x="598921" y="1756986"/>
              <a:ext cx="6955571" cy="2304255"/>
              <a:chOff x="598921" y="1756986"/>
              <a:chExt cx="6955571" cy="2304255"/>
            </a:xfrm>
          </p:grpSpPr>
          <p:sp>
            <p:nvSpPr>
              <p:cNvPr id="7" name="文字方塊 6"/>
              <p:cNvSpPr txBox="1"/>
              <p:nvPr/>
            </p:nvSpPr>
            <p:spPr>
              <a:xfrm>
                <a:off x="598921" y="2666461"/>
                <a:ext cx="1156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dirty="0" smtClean="0"/>
                  <a:t>question</a:t>
                </a:r>
                <a:endParaRPr lang="zh-TW" altLang="en-US" dirty="0"/>
              </a:p>
            </p:txBody>
          </p:sp>
          <p:cxnSp>
            <p:nvCxnSpPr>
              <p:cNvPr id="8" name="直線單箭頭接點 7"/>
              <p:cNvCxnSpPr/>
              <p:nvPr/>
            </p:nvCxnSpPr>
            <p:spPr>
              <a:xfrm flipV="1">
                <a:off x="6876872" y="2801205"/>
                <a:ext cx="677620" cy="158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群組 8"/>
              <p:cNvGrpSpPr/>
              <p:nvPr/>
            </p:nvGrpSpPr>
            <p:grpSpPr>
              <a:xfrm>
                <a:off x="1659919" y="1756986"/>
                <a:ext cx="5877475" cy="2304255"/>
                <a:chOff x="1659919" y="1756986"/>
                <a:chExt cx="5877475" cy="2304255"/>
              </a:xfrm>
            </p:grpSpPr>
            <p:grpSp>
              <p:nvGrpSpPr>
                <p:cNvPr id="10" name="群組 9"/>
                <p:cNvGrpSpPr/>
                <p:nvPr/>
              </p:nvGrpSpPr>
              <p:grpSpPr>
                <a:xfrm>
                  <a:off x="1659919" y="1756986"/>
                  <a:ext cx="5400600" cy="2304255"/>
                  <a:chOff x="733001" y="1433687"/>
                  <a:chExt cx="5988623" cy="2337333"/>
                </a:xfrm>
              </p:grpSpPr>
              <p:cxnSp>
                <p:nvCxnSpPr>
                  <p:cNvPr id="12" name="直線單箭頭接點 11"/>
                  <p:cNvCxnSpPr/>
                  <p:nvPr/>
                </p:nvCxnSpPr>
                <p:spPr>
                  <a:xfrm>
                    <a:off x="733001" y="2492896"/>
                    <a:ext cx="153474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矩形 12"/>
                  <p:cNvSpPr/>
                  <p:nvPr/>
                </p:nvSpPr>
                <p:spPr>
                  <a:xfrm>
                    <a:off x="2267744" y="1956209"/>
                    <a:ext cx="1192560" cy="18002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1400" dirty="0" smtClean="0"/>
                      <a:t>v1</a:t>
                    </a:r>
                  </a:p>
                  <a:p>
                    <a:pPr algn="ctr"/>
                    <a:r>
                      <a:rPr lang="en-US" altLang="zh-TW" sz="1400" dirty="0" smtClean="0"/>
                      <a:t>v2</a:t>
                    </a:r>
                  </a:p>
                  <a:p>
                    <a:pPr algn="ctr"/>
                    <a:r>
                      <a:rPr lang="en-US" altLang="zh-TW" sz="1400" dirty="0" smtClean="0"/>
                      <a:t>v3</a:t>
                    </a:r>
                  </a:p>
                  <a:p>
                    <a:pPr algn="ctr"/>
                    <a:r>
                      <a:rPr lang="en-US" altLang="zh-TW" sz="1400" dirty="0" smtClean="0"/>
                      <a:t>….</a:t>
                    </a:r>
                    <a:endParaRPr lang="zh-TW" altLang="en-US" sz="1400" dirty="0"/>
                  </a:p>
                </p:txBody>
              </p:sp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2071936" y="1661900"/>
                    <a:ext cx="1584176" cy="3222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sz="1400" dirty="0" smtClean="0"/>
                      <a:t>value</a:t>
                    </a:r>
                    <a:endParaRPr lang="zh-TW" altLang="en-US" sz="1400" dirty="0"/>
                  </a:p>
                </p:txBody>
              </p:sp>
              <p:sp>
                <p:nvSpPr>
                  <p:cNvPr id="15" name="文字方塊 14"/>
                  <p:cNvSpPr txBox="1"/>
                  <p:nvPr/>
                </p:nvSpPr>
                <p:spPr>
                  <a:xfrm>
                    <a:off x="733001" y="2237146"/>
                    <a:ext cx="1698104" cy="7734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1400" dirty="0" smtClean="0"/>
                      <a:t>Identify value</a:t>
                    </a:r>
                  </a:p>
                  <a:p>
                    <a:r>
                      <a:rPr lang="en-US" altLang="zh-TW" sz="1400" dirty="0"/>
                      <a:t>s</a:t>
                    </a:r>
                    <a:r>
                      <a:rPr lang="en-US" altLang="zh-TW" sz="1400" dirty="0" smtClean="0"/>
                      <a:t>imilar to the question</a:t>
                    </a:r>
                    <a:endParaRPr lang="zh-TW" altLang="en-US" sz="1400" dirty="0"/>
                  </a:p>
                </p:txBody>
              </p:sp>
              <p:cxnSp>
                <p:nvCxnSpPr>
                  <p:cNvPr id="16" name="直線單箭頭接點 15"/>
                  <p:cNvCxnSpPr/>
                  <p:nvPr/>
                </p:nvCxnSpPr>
                <p:spPr>
                  <a:xfrm>
                    <a:off x="3460304" y="2492896"/>
                    <a:ext cx="1829898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文字方塊 16"/>
                  <p:cNvSpPr txBox="1"/>
                  <p:nvPr/>
                </p:nvSpPr>
                <p:spPr>
                  <a:xfrm>
                    <a:off x="3428742" y="2204488"/>
                    <a:ext cx="2115634" cy="7734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1400" dirty="0" smtClean="0"/>
                      <a:t>Incorporate value</a:t>
                    </a:r>
                  </a:p>
                  <a:p>
                    <a:r>
                      <a:rPr lang="en-US" altLang="zh-TW" sz="1400" dirty="0"/>
                      <a:t>a</a:t>
                    </a:r>
                    <a:r>
                      <a:rPr lang="en-US" altLang="zh-TW" sz="1400" dirty="0" smtClean="0"/>
                      <a:t>s constraints in </a:t>
                    </a:r>
                    <a:r>
                      <a:rPr lang="en-US" altLang="zh-TW" sz="1400" dirty="0" err="1" smtClean="0"/>
                      <a:t>sql</a:t>
                    </a:r>
                    <a:r>
                      <a:rPr lang="en-US" altLang="zh-TW" sz="1400" dirty="0" smtClean="0"/>
                      <a:t> queries</a:t>
                    </a:r>
                    <a:endParaRPr lang="zh-TW" altLang="en-US" sz="1400" dirty="0"/>
                  </a:p>
                </p:txBody>
              </p:sp>
              <p:sp>
                <p:nvSpPr>
                  <p:cNvPr id="18" name="矩形 17"/>
                  <p:cNvSpPr/>
                  <p:nvPr/>
                </p:nvSpPr>
                <p:spPr>
                  <a:xfrm>
                    <a:off x="5290202" y="1970820"/>
                    <a:ext cx="1192560" cy="18002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1400" dirty="0" smtClean="0"/>
                      <a:t>a1</a:t>
                    </a:r>
                  </a:p>
                  <a:p>
                    <a:pPr algn="ctr"/>
                    <a:r>
                      <a:rPr lang="en-US" altLang="zh-TW" sz="1400" dirty="0"/>
                      <a:t>a</a:t>
                    </a:r>
                    <a:r>
                      <a:rPr lang="en-US" altLang="zh-TW" sz="1400" dirty="0" smtClean="0"/>
                      <a:t>2</a:t>
                    </a:r>
                  </a:p>
                  <a:p>
                    <a:pPr algn="ctr"/>
                    <a:r>
                      <a:rPr lang="en-US" altLang="zh-TW" sz="1400" dirty="0" smtClean="0"/>
                      <a:t>a3</a:t>
                    </a:r>
                  </a:p>
                  <a:p>
                    <a:pPr algn="ctr"/>
                    <a:r>
                      <a:rPr lang="en-US" altLang="zh-TW" sz="1400" dirty="0" smtClean="0"/>
                      <a:t>….</a:t>
                    </a:r>
                    <a:endParaRPr lang="zh-TW" altLang="en-US" sz="1400" dirty="0"/>
                  </a:p>
                </p:txBody>
              </p:sp>
              <p:sp>
                <p:nvSpPr>
                  <p:cNvPr id="19" name="文字方塊 18"/>
                  <p:cNvSpPr txBox="1"/>
                  <p:nvPr/>
                </p:nvSpPr>
                <p:spPr>
                  <a:xfrm>
                    <a:off x="5137448" y="1433687"/>
                    <a:ext cx="1584176" cy="5478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sz="1400" dirty="0"/>
                      <a:t>c</a:t>
                    </a:r>
                    <a:r>
                      <a:rPr lang="en-US" altLang="zh-TW" sz="1400" dirty="0" smtClean="0"/>
                      <a:t>andidate</a:t>
                    </a:r>
                  </a:p>
                  <a:p>
                    <a:pPr algn="ctr"/>
                    <a:r>
                      <a:rPr lang="en-US" altLang="zh-TW" sz="1400" dirty="0" smtClean="0"/>
                      <a:t>answer</a:t>
                    </a:r>
                    <a:endParaRPr lang="zh-TW" altLang="en-US" sz="1400" dirty="0"/>
                  </a:p>
                </p:txBody>
              </p:sp>
            </p:grpSp>
            <p:sp>
              <p:nvSpPr>
                <p:cNvPr id="11" name="文字方塊 10"/>
                <p:cNvSpPr txBox="1"/>
                <p:nvPr/>
              </p:nvSpPr>
              <p:spPr>
                <a:xfrm>
                  <a:off x="6862209" y="2505287"/>
                  <a:ext cx="67518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600" dirty="0"/>
                    <a:t>R</a:t>
                  </a:r>
                  <a:r>
                    <a:rPr lang="en-US" altLang="zh-TW" sz="1600" dirty="0" smtClean="0"/>
                    <a:t>ank</a:t>
                  </a:r>
                  <a:endParaRPr lang="zh-TW" altLang="en-US" dirty="0"/>
                </a:p>
              </p:txBody>
            </p:sp>
          </p:grpSp>
        </p:grpSp>
        <p:sp>
          <p:nvSpPr>
            <p:cNvPr id="6" name="文字方塊 5"/>
            <p:cNvSpPr txBox="1"/>
            <p:nvPr/>
          </p:nvSpPr>
          <p:spPr>
            <a:xfrm>
              <a:off x="7552057" y="2549074"/>
              <a:ext cx="458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/>
                <a:t>a3</a:t>
              </a:r>
            </a:p>
            <a:p>
              <a:pPr algn="ctr"/>
              <a:r>
                <a:rPr lang="en-US" altLang="zh-TW" dirty="0" smtClean="0"/>
                <a:t>a1</a:t>
              </a:r>
              <a:endParaRPr lang="zh-TW" altLang="en-US" dirty="0"/>
            </a:p>
          </p:txBody>
        </p:sp>
      </p:grp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1DE1-CCA1-46D3-BFC4-F1FE557220E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4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Method</a:t>
            </a:r>
          </a:p>
          <a:p>
            <a:r>
              <a:rPr lang="en-US" altLang="zh-TW" b="1" dirty="0" smtClean="0">
                <a:solidFill>
                  <a:schemeClr val="accent1"/>
                </a:solidFill>
              </a:rPr>
              <a:t>Experiment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1DE1-CCA1-46D3-BFC4-F1FE557220E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6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Dataset: 80K healthcare question from Yahoo! Answers website</a:t>
            </a:r>
          </a:p>
          <a:p>
            <a:r>
              <a:rPr lang="en-US" altLang="zh-TW" sz="2000" dirty="0" smtClean="0"/>
              <a:t>Database: </a:t>
            </a:r>
            <a:r>
              <a:rPr lang="en-US" altLang="zh-TW" sz="2000" dirty="0" err="1" smtClean="0"/>
              <a:t>wikipedia</a:t>
            </a:r>
            <a:endParaRPr lang="en-US" altLang="zh-TW" sz="2000" dirty="0" smtClean="0"/>
          </a:p>
          <a:p>
            <a:r>
              <a:rPr lang="en-US" altLang="zh-TW" sz="2000" dirty="0" smtClean="0"/>
              <a:t>Evaluation Metrics:</a:t>
            </a:r>
          </a:p>
          <a:p>
            <a:pPr lvl="1"/>
            <a:r>
              <a:rPr lang="en-US" altLang="zh-TW" sz="1600" dirty="0" smtClean="0"/>
              <a:t>Success at 1(S</a:t>
            </a:r>
            <a:r>
              <a:rPr lang="zh-TW" altLang="en-US" sz="1600" dirty="0" smtClean="0"/>
              <a:t>◎</a:t>
            </a:r>
            <a:r>
              <a:rPr lang="en-US" altLang="zh-TW" sz="1600" dirty="0" smtClean="0"/>
              <a:t>1)</a:t>
            </a:r>
          </a:p>
          <a:p>
            <a:pPr lvl="1"/>
            <a:r>
              <a:rPr lang="en-US" altLang="zh-TW" sz="1600" dirty="0" smtClean="0"/>
              <a:t>Success </a:t>
            </a:r>
            <a:r>
              <a:rPr lang="en-US" altLang="zh-TW" sz="1600" dirty="0"/>
              <a:t>at </a:t>
            </a:r>
            <a:r>
              <a:rPr lang="en-US" altLang="zh-TW" sz="1600" dirty="0" smtClean="0"/>
              <a:t>5(S</a:t>
            </a:r>
            <a:r>
              <a:rPr lang="zh-TW" altLang="en-US" sz="1600" dirty="0" smtClean="0"/>
              <a:t>◎</a:t>
            </a:r>
            <a:r>
              <a:rPr lang="en-US" altLang="zh-TW" sz="1600" dirty="0" smtClean="0"/>
              <a:t>5)</a:t>
            </a:r>
            <a:endParaRPr lang="en-US" altLang="zh-TW" sz="1600" dirty="0"/>
          </a:p>
          <a:p>
            <a:pPr lvl="1"/>
            <a:r>
              <a:rPr lang="en-US" altLang="zh-TW" sz="1600" dirty="0" smtClean="0"/>
              <a:t>Mean Reciprocal Rank(MRR)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1DE1-CCA1-46D3-BFC4-F1FE557220E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6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64798"/>
            <a:ext cx="4053582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25" y="3140968"/>
            <a:ext cx="4194042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1DE1-CCA1-46D3-BFC4-F1FE557220E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9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0330"/>
            <a:ext cx="4413600" cy="332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053600" cy="271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1DE1-CCA1-46D3-BFC4-F1FE557220E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18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1"/>
                </a:solidFill>
              </a:rPr>
              <a:t>Introduction</a:t>
            </a:r>
          </a:p>
          <a:p>
            <a:r>
              <a:rPr lang="en-US" altLang="zh-TW" dirty="0" smtClean="0"/>
              <a:t>Method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1DE1-CCA1-46D3-BFC4-F1FE557220E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Method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b="1" dirty="0" smtClean="0">
                <a:solidFill>
                  <a:schemeClr val="accent1"/>
                </a:solidFill>
              </a:rPr>
              <a:t>Conclusion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1DE1-CCA1-46D3-BFC4-F1FE557220E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6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Introduced and studied a novel text mining problem</a:t>
            </a:r>
            <a:r>
              <a:rPr lang="en-US" altLang="zh-TW" sz="2000" dirty="0" smtClean="0"/>
              <a:t>, called </a:t>
            </a:r>
            <a:r>
              <a:rPr lang="en-US" altLang="zh-TW" sz="2000" dirty="0"/>
              <a:t>knowledge-based question </a:t>
            </a:r>
            <a:r>
              <a:rPr lang="en-US" altLang="zh-TW" sz="2000" dirty="0" smtClean="0"/>
              <a:t>answering.</a:t>
            </a:r>
          </a:p>
          <a:p>
            <a:r>
              <a:rPr lang="en-US" altLang="zh-TW" sz="2000" dirty="0" smtClean="0"/>
              <a:t>Proposed </a:t>
            </a:r>
            <a:r>
              <a:rPr lang="en-US" altLang="zh-TW" sz="2000" dirty="0"/>
              <a:t>a general novel probabilistic framework which generates a set of relevant </a:t>
            </a:r>
            <a:r>
              <a:rPr lang="en-US" altLang="zh-TW" sz="2000" dirty="0" err="1"/>
              <a:t>sql</a:t>
            </a:r>
            <a:r>
              <a:rPr lang="en-US" altLang="zh-TW" sz="2000" dirty="0"/>
              <a:t> queries and executes them to obtain answers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 smtClean="0"/>
              <a:t>Evaluation has </a:t>
            </a:r>
            <a:r>
              <a:rPr lang="en-US" altLang="zh-TW" sz="2000" dirty="0"/>
              <a:t>shown that the proposed probabilistic mining </a:t>
            </a:r>
            <a:r>
              <a:rPr lang="en-US" altLang="zh-TW" sz="2000" dirty="0" smtClean="0"/>
              <a:t>approach outperforms </a:t>
            </a:r>
            <a:r>
              <a:rPr lang="en-US" altLang="zh-TW" sz="2000" dirty="0"/>
              <a:t>a state of the art retrieval method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Our </a:t>
            </a:r>
            <a:r>
              <a:rPr lang="en-US" altLang="zh-TW" sz="2000" dirty="0" smtClean="0"/>
              <a:t>main future </a:t>
            </a:r>
            <a:r>
              <a:rPr lang="en-US" altLang="zh-TW" sz="2000" dirty="0"/>
              <a:t>work is to extend our work to additional domains </a:t>
            </a:r>
            <a:r>
              <a:rPr lang="en-US" altLang="zh-TW" sz="2000" dirty="0" smtClean="0"/>
              <a:t>and to refine </a:t>
            </a:r>
            <a:r>
              <a:rPr lang="en-US" altLang="zh-TW" sz="2000" dirty="0"/>
              <a:t>the </a:t>
            </a:r>
            <a:r>
              <a:rPr lang="en-US" altLang="zh-TW" sz="2000" dirty="0" smtClean="0"/>
              <a:t>different </a:t>
            </a:r>
            <a:r>
              <a:rPr lang="en-US" altLang="zh-TW" sz="2000" dirty="0"/>
              <a:t>framework components.</a:t>
            </a:r>
            <a:endParaRPr lang="zh-TW" altLang="en-US" sz="2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1DE1-CCA1-46D3-BFC4-F1FE557220E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6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smtClean="0"/>
              <a:t>Community QA (</a:t>
            </a:r>
            <a:r>
              <a:rPr lang="en-US" altLang="zh-TW" sz="2000" dirty="0" err="1" smtClean="0"/>
              <a:t>cQA</a:t>
            </a:r>
            <a:r>
              <a:rPr lang="en-US" altLang="zh-TW" sz="2000" dirty="0" smtClean="0"/>
              <a:t>) website such as Yahoo! Answers are highly popular.</a:t>
            </a:r>
          </a:p>
          <a:p>
            <a:pPr marL="365760" lvl="1" indent="0">
              <a:buNone/>
            </a:pPr>
            <a:r>
              <a:rPr lang="en-US" altLang="zh-TW" sz="1800" dirty="0" smtClean="0">
                <a:solidFill>
                  <a:srgbClr val="FF0000"/>
                </a:solidFill>
              </a:rPr>
              <a:t>X</a:t>
            </a:r>
            <a:r>
              <a:rPr lang="zh-TW" altLang="en-US" sz="1800" dirty="0" smtClean="0"/>
              <a:t> </a:t>
            </a:r>
            <a:r>
              <a:rPr lang="en-US" altLang="zh-TW" sz="1800" dirty="0"/>
              <a:t>N</a:t>
            </a:r>
            <a:r>
              <a:rPr lang="en-US" altLang="zh-TW" sz="1800" dirty="0" smtClean="0"/>
              <a:t>ot receive informative answer </a:t>
            </a:r>
          </a:p>
          <a:p>
            <a:pPr marL="365760" lvl="1" indent="0">
              <a:buNone/>
            </a:pPr>
            <a:r>
              <a:rPr lang="en-US" altLang="zh-TW" sz="1800" dirty="0" smtClean="0">
                <a:solidFill>
                  <a:srgbClr val="FF0000"/>
                </a:solidFill>
              </a:rPr>
              <a:t>X</a:t>
            </a:r>
            <a:r>
              <a:rPr lang="zh-TW" altLang="en-US" sz="1800" dirty="0" smtClean="0"/>
              <a:t> </a:t>
            </a:r>
            <a:r>
              <a:rPr lang="en-US" altLang="zh-TW" sz="1800" dirty="0"/>
              <a:t>N</a:t>
            </a:r>
            <a:r>
              <a:rPr lang="en-US" altLang="zh-TW" sz="1800" dirty="0" smtClean="0"/>
              <a:t>ot answered in a timely manner</a:t>
            </a:r>
          </a:p>
          <a:p>
            <a:pPr marL="365760" lvl="1" indent="0">
              <a:buNone/>
            </a:pPr>
            <a:endParaRPr lang="en-US" altLang="zh-TW" sz="1800" dirty="0"/>
          </a:p>
          <a:p>
            <a:r>
              <a:rPr lang="en-US" altLang="zh-TW" sz="2000" dirty="0"/>
              <a:t>Many of the questions may be answerable via online knowledge-base websites such as Wikipedia or </a:t>
            </a:r>
            <a:r>
              <a:rPr lang="en-US" altLang="zh-TW" sz="2000" dirty="0" err="1"/>
              <a:t>eMedicinehealth</a:t>
            </a:r>
            <a:r>
              <a:rPr lang="en-US" altLang="zh-TW" sz="2000" dirty="0"/>
              <a:t>.</a:t>
            </a:r>
          </a:p>
          <a:p>
            <a:endParaRPr lang="en-US" altLang="zh-TW" sz="2400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66755"/>
          <a:stretch/>
        </p:blipFill>
        <p:spPr>
          <a:xfrm>
            <a:off x="144459" y="4149080"/>
            <a:ext cx="5653914" cy="108012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38333"/>
          <a:stretch/>
        </p:blipFill>
        <p:spPr>
          <a:xfrm>
            <a:off x="2576182" y="4941168"/>
            <a:ext cx="5409121" cy="191683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1DE1-CCA1-46D3-BFC4-F1FE557220E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30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123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sz="half" idx="4294967295"/>
          </p:nvPr>
        </p:nvSpPr>
        <p:spPr>
          <a:xfrm>
            <a:off x="4716017" y="1481138"/>
            <a:ext cx="4427983" cy="4525962"/>
          </a:xfrm>
        </p:spPr>
        <p:txBody>
          <a:bodyPr/>
          <a:lstStyle/>
          <a:p>
            <a:r>
              <a:rPr lang="en-US" altLang="zh-TW" sz="2000" dirty="0" smtClean="0"/>
              <a:t>Disease entity: “Bronchitis”</a:t>
            </a:r>
          </a:p>
          <a:p>
            <a:r>
              <a:rPr lang="en-US" altLang="zh-TW" sz="2000" dirty="0" smtClean="0"/>
              <a:t>Aspect: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“cause” , “symptoms” , “treatment”……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Being organized in a relational database</a:t>
            </a:r>
          </a:p>
          <a:p>
            <a:pPr marL="365760" lvl="1" indent="0">
              <a:buNone/>
            </a:pPr>
            <a:r>
              <a:rPr lang="en-US" altLang="zh-TW" sz="1800" dirty="0" smtClean="0"/>
              <a:t>Relation “(Disease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,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Treatment)”</a:t>
            </a:r>
          </a:p>
          <a:p>
            <a:pPr marL="365760" lvl="1" indent="0">
              <a:buNone/>
            </a:pPr>
            <a:r>
              <a:rPr lang="zh-TW" altLang="en-US" sz="1800" dirty="0" smtClean="0"/>
              <a:t>→ </a:t>
            </a:r>
            <a:r>
              <a:rPr lang="en-US" altLang="zh-TW" sz="1800" dirty="0" smtClean="0"/>
              <a:t>“(Bronchitis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,&lt;text describing treatment of Bronchitis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&gt;)”</a:t>
            </a:r>
          </a:p>
          <a:p>
            <a:pPr marL="365760" lvl="1" indent="0">
              <a:buNone/>
            </a:pPr>
            <a:endParaRPr lang="zh-TW" altLang="en-US" sz="1600" dirty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4"/>
          <a:stretch/>
        </p:blipFill>
        <p:spPr>
          <a:xfrm>
            <a:off x="138113" y="1417638"/>
            <a:ext cx="4577904" cy="498157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1DE1-CCA1-46D3-BFC4-F1FE557220E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80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628" indent="-342900"/>
            <a:r>
              <a:rPr lang="en-US" altLang="zh-TW" sz="2000" b="1" dirty="0">
                <a:solidFill>
                  <a:schemeClr val="accent1"/>
                </a:solidFill>
              </a:rPr>
              <a:t>Goal:</a:t>
            </a:r>
          </a:p>
          <a:p>
            <a:pPr marL="365760" lvl="1" indent="0">
              <a:buNone/>
            </a:pPr>
            <a:r>
              <a:rPr lang="en-US" altLang="zh-TW" sz="2000" dirty="0"/>
              <a:t>Answer a new question by mining the mot suitable text value from the database</a:t>
            </a:r>
            <a:r>
              <a:rPr lang="en-US" altLang="zh-TW" sz="2000" dirty="0" smtClean="0"/>
              <a:t>.</a:t>
            </a:r>
            <a:endParaRPr lang="en-US" altLang="zh-TW" dirty="0"/>
          </a:p>
          <a:p>
            <a:pPr marL="708660" lvl="1" indent="-342900">
              <a:buFont typeface="Lucida Sans Unicode" panose="020B0602030504020204" pitchFamily="34" charset="0"/>
              <a:buChar char="X"/>
            </a:pPr>
            <a:r>
              <a:rPr lang="en-US" altLang="zh-TW" sz="2000" dirty="0" smtClean="0"/>
              <a:t>retrieving documents based only on keyword/ semantic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r>
              <a:rPr lang="en-US" altLang="zh-TW" sz="2000" dirty="0" smtClean="0"/>
              <a:t>relations between text value to perform limited “reasoning” via </a:t>
            </a:r>
            <a:r>
              <a:rPr lang="en-US" altLang="zh-TW" sz="2000" dirty="0" err="1" smtClean="0"/>
              <a:t>sql</a:t>
            </a:r>
            <a:r>
              <a:rPr lang="en-US" altLang="zh-TW" sz="2000" dirty="0" smtClean="0"/>
              <a:t> queries.</a:t>
            </a:r>
          </a:p>
          <a:p>
            <a:pPr marL="708660" lvl="1" indent="-342900">
              <a:buFont typeface="Wingdings" panose="05000000000000000000" pitchFamily="2" charset="2"/>
              <a:buChar char="ü"/>
            </a:pPr>
            <a:endParaRPr lang="en-US" altLang="zh-TW" sz="2000" dirty="0"/>
          </a:p>
          <a:p>
            <a:pPr marL="365760" lvl="1" indent="0">
              <a:buNone/>
            </a:pPr>
            <a:endParaRPr lang="en-US" altLang="zh-TW" sz="2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914057"/>
              </p:ext>
            </p:extLst>
          </p:nvPr>
        </p:nvGraphicFramePr>
        <p:xfrm>
          <a:off x="1187624" y="3756640"/>
          <a:ext cx="288032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0160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Symptoms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Treatment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symp1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treat1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symp2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treat2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283968" y="3645024"/>
            <a:ext cx="4402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User’ question describing a set of symptoms and expects a treatment description in response.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Answer:</a:t>
            </a:r>
          </a:p>
          <a:p>
            <a:pPr lvl="1"/>
            <a:r>
              <a:rPr lang="en-US" altLang="zh-TW" dirty="0" smtClean="0"/>
              <a:t>Select Treatment form </a:t>
            </a:r>
            <a:r>
              <a:rPr lang="en-US" altLang="zh-TW" dirty="0" err="1" smtClean="0"/>
              <a:t>Rel</a:t>
            </a:r>
            <a:r>
              <a:rPr lang="en-US" altLang="zh-TW" dirty="0" smtClean="0"/>
              <a:t> where Symptoms = symp1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99592" y="545433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Challenge:</a:t>
            </a:r>
            <a:r>
              <a:rPr lang="en-US" altLang="zh-TW" dirty="0" smtClean="0"/>
              <a:t> identify relevant </a:t>
            </a:r>
            <a:r>
              <a:rPr lang="en-US" altLang="zh-TW" dirty="0" err="1" smtClean="0"/>
              <a:t>sql</a:t>
            </a:r>
            <a:r>
              <a:rPr lang="en-US" altLang="zh-TW" dirty="0" smtClean="0"/>
              <a:t> queries that can help retrieve the answer to question.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1DE1-CCA1-46D3-BFC4-F1FE557220E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04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000" b="1" dirty="0" smtClean="0">
                    <a:solidFill>
                      <a:schemeClr val="accent1"/>
                    </a:solidFill>
                  </a:rPr>
                  <a:t>Problem</a:t>
                </a:r>
                <a:r>
                  <a:rPr lang="en-US" altLang="zh-TW" sz="2000" dirty="0" smtClean="0">
                    <a:solidFill>
                      <a:schemeClr val="accent1"/>
                    </a:solidFill>
                  </a:rPr>
                  <a:t>:</a:t>
                </a:r>
                <a:r>
                  <a:rPr lang="en-US" altLang="zh-TW" sz="2000" dirty="0" smtClean="0"/>
                  <a:t> Given a knowledge database D and a question q, return a database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 as the answer.</a:t>
                </a:r>
              </a:p>
              <a:p>
                <a:r>
                  <a:rPr lang="en-US" altLang="zh-TW" sz="2000" b="1" dirty="0" smtClean="0">
                    <a:solidFill>
                      <a:schemeClr val="accent1"/>
                    </a:solidFill>
                  </a:rPr>
                  <a:t>Input</a:t>
                </a:r>
                <a:r>
                  <a:rPr lang="en-US" altLang="zh-TW" sz="2000" dirty="0" smtClean="0">
                    <a:solidFill>
                      <a:schemeClr val="accent1"/>
                    </a:solidFill>
                  </a:rPr>
                  <a:t>: </a:t>
                </a:r>
                <a:r>
                  <a:rPr lang="en-US" altLang="zh-TW" sz="2000" dirty="0" smtClean="0"/>
                  <a:t>q and D</a:t>
                </a:r>
              </a:p>
              <a:p>
                <a:pPr marL="651510" lvl="1" indent="-285750"/>
                <a:r>
                  <a:rPr lang="en-US" altLang="zh-TW" sz="1600" dirty="0" smtClean="0"/>
                  <a:t>The database D comprises a set of relations R=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1600" dirty="0" smtClean="0"/>
              </a:p>
              <a:p>
                <a:pPr marL="651510" lvl="1" indent="-285750"/>
                <a:r>
                  <a:rPr lang="en-US" altLang="zh-TW" sz="1600" dirty="0" smtClean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 </a:t>
                </a:r>
                <a:r>
                  <a:rPr lang="en-US" altLang="zh-TW" sz="1600" dirty="0"/>
                  <a:t>comprises a set of </a:t>
                </a:r>
                <a:r>
                  <a:rPr lang="en-US" altLang="zh-TW" sz="1600" dirty="0" smtClean="0"/>
                  <a:t>attributes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1600" b="0" dirty="0" smtClean="0"/>
              </a:p>
              <a:p>
                <a:pPr marL="651510" lvl="1" indent="-285750"/>
                <a:r>
                  <a:rPr lang="en-US" altLang="zh-TW" sz="1600" dirty="0" smtClean="0"/>
                  <a:t>The set of all database attributes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TW" sz="16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limLoc m:val="subSup"/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TW" sz="1600" dirty="0" smtClean="0"/>
              </a:p>
              <a:p>
                <a:pPr marL="651510" lvl="1" indent="-285750"/>
                <a:r>
                  <a:rPr lang="en-US" altLang="zh-TW" sz="1600" dirty="0" smtClean="0"/>
                  <a:t>Attribute in 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altLang="zh-TW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altLang="zh-TW" sz="1600" dirty="0" smtClean="0"/>
              </a:p>
              <a:p>
                <a:pPr marL="395478" indent="-285750"/>
                <a:r>
                  <a:rPr lang="en-US" altLang="zh-TW" sz="2000" b="1" dirty="0" smtClean="0">
                    <a:solidFill>
                      <a:schemeClr val="accent1"/>
                    </a:solidFill>
                  </a:rPr>
                  <a:t>Output</a:t>
                </a:r>
                <a:r>
                  <a:rPr lang="en-US" altLang="zh-TW" sz="2000" dirty="0" smtClean="0"/>
                  <a:t>: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 forms a plausible answer to q</a:t>
                </a:r>
              </a:p>
              <a:p>
                <a:endParaRPr lang="zh-TW" altLang="en-US" sz="2000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 DEFINITION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1DE1-CCA1-46D3-BFC4-F1FE557220E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7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b="1" dirty="0" smtClean="0">
                <a:solidFill>
                  <a:schemeClr val="accent1"/>
                </a:solidFill>
              </a:rPr>
              <a:t>Method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1DE1-CCA1-46D3-BFC4-F1FE557220E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6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FRAMEWORK FOR KBQA</a:t>
            </a:r>
            <a:endParaRPr lang="zh-TW" altLang="en-US" dirty="0"/>
          </a:p>
        </p:txBody>
      </p:sp>
      <p:grpSp>
        <p:nvGrpSpPr>
          <p:cNvPr id="28" name="群組 27"/>
          <p:cNvGrpSpPr/>
          <p:nvPr/>
        </p:nvGrpSpPr>
        <p:grpSpPr>
          <a:xfrm>
            <a:off x="866042" y="1682282"/>
            <a:ext cx="7411916" cy="2304255"/>
            <a:chOff x="598921" y="1756986"/>
            <a:chExt cx="7411916" cy="2304255"/>
          </a:xfrm>
        </p:grpSpPr>
        <p:grpSp>
          <p:nvGrpSpPr>
            <p:cNvPr id="27" name="群組 26"/>
            <p:cNvGrpSpPr/>
            <p:nvPr/>
          </p:nvGrpSpPr>
          <p:grpSpPr>
            <a:xfrm>
              <a:off x="598921" y="1756986"/>
              <a:ext cx="6955571" cy="2304255"/>
              <a:chOff x="598921" y="1756986"/>
              <a:chExt cx="6955571" cy="2304255"/>
            </a:xfrm>
          </p:grpSpPr>
          <p:sp>
            <p:nvSpPr>
              <p:cNvPr id="19" name="文字方塊 18"/>
              <p:cNvSpPr txBox="1"/>
              <p:nvPr/>
            </p:nvSpPr>
            <p:spPr>
              <a:xfrm>
                <a:off x="598921" y="2666461"/>
                <a:ext cx="1156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dirty="0" smtClean="0"/>
                  <a:t>question</a:t>
                </a:r>
                <a:endParaRPr lang="zh-TW" altLang="en-US" dirty="0"/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V="1">
                <a:off x="6876872" y="2801205"/>
                <a:ext cx="677620" cy="158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群組 24"/>
              <p:cNvGrpSpPr/>
              <p:nvPr/>
            </p:nvGrpSpPr>
            <p:grpSpPr>
              <a:xfrm>
                <a:off x="1659919" y="1756986"/>
                <a:ext cx="5877475" cy="2304255"/>
                <a:chOff x="1659919" y="1756986"/>
                <a:chExt cx="5877475" cy="2304255"/>
              </a:xfrm>
            </p:grpSpPr>
            <p:grpSp>
              <p:nvGrpSpPr>
                <p:cNvPr id="16" name="群組 15"/>
                <p:cNvGrpSpPr/>
                <p:nvPr/>
              </p:nvGrpSpPr>
              <p:grpSpPr>
                <a:xfrm>
                  <a:off x="1659919" y="1756986"/>
                  <a:ext cx="5400600" cy="2304255"/>
                  <a:chOff x="733001" y="1433687"/>
                  <a:chExt cx="5988623" cy="2337333"/>
                </a:xfrm>
              </p:grpSpPr>
              <p:cxnSp>
                <p:nvCxnSpPr>
                  <p:cNvPr id="5" name="直線單箭頭接點 4"/>
                  <p:cNvCxnSpPr/>
                  <p:nvPr/>
                </p:nvCxnSpPr>
                <p:spPr>
                  <a:xfrm>
                    <a:off x="733001" y="2492896"/>
                    <a:ext cx="153474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" name="矩形 5"/>
                  <p:cNvSpPr/>
                  <p:nvPr/>
                </p:nvSpPr>
                <p:spPr>
                  <a:xfrm>
                    <a:off x="2267744" y="1956209"/>
                    <a:ext cx="1192560" cy="18002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1400" dirty="0" smtClean="0"/>
                      <a:t>v1</a:t>
                    </a:r>
                  </a:p>
                  <a:p>
                    <a:pPr algn="ctr"/>
                    <a:r>
                      <a:rPr lang="en-US" altLang="zh-TW" sz="1400" dirty="0" smtClean="0"/>
                      <a:t>v2</a:t>
                    </a:r>
                  </a:p>
                  <a:p>
                    <a:pPr algn="ctr"/>
                    <a:r>
                      <a:rPr lang="en-US" altLang="zh-TW" sz="1400" dirty="0" smtClean="0"/>
                      <a:t>v3</a:t>
                    </a:r>
                  </a:p>
                  <a:p>
                    <a:pPr algn="ctr"/>
                    <a:r>
                      <a:rPr lang="en-US" altLang="zh-TW" sz="1400" dirty="0" smtClean="0"/>
                      <a:t>….</a:t>
                    </a:r>
                    <a:endParaRPr lang="zh-TW" altLang="en-US" sz="1400" dirty="0"/>
                  </a:p>
                </p:txBody>
              </p:sp>
              <p:sp>
                <p:nvSpPr>
                  <p:cNvPr id="7" name="文字方塊 6"/>
                  <p:cNvSpPr txBox="1"/>
                  <p:nvPr/>
                </p:nvSpPr>
                <p:spPr>
                  <a:xfrm>
                    <a:off x="2071936" y="1661900"/>
                    <a:ext cx="1584176" cy="3222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sz="1400" dirty="0" smtClean="0"/>
                      <a:t>value</a:t>
                    </a:r>
                    <a:endParaRPr lang="zh-TW" altLang="en-US" sz="1400" dirty="0"/>
                  </a:p>
                </p:txBody>
              </p:sp>
              <p:sp>
                <p:nvSpPr>
                  <p:cNvPr id="8" name="文字方塊 7"/>
                  <p:cNvSpPr txBox="1"/>
                  <p:nvPr/>
                </p:nvSpPr>
                <p:spPr>
                  <a:xfrm>
                    <a:off x="733001" y="2237146"/>
                    <a:ext cx="1698104" cy="7734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1400" dirty="0" smtClean="0"/>
                      <a:t>Identify value</a:t>
                    </a:r>
                  </a:p>
                  <a:p>
                    <a:r>
                      <a:rPr lang="en-US" altLang="zh-TW" sz="1400" dirty="0"/>
                      <a:t>s</a:t>
                    </a:r>
                    <a:r>
                      <a:rPr lang="en-US" altLang="zh-TW" sz="1400" dirty="0" smtClean="0"/>
                      <a:t>imilar to the question</a:t>
                    </a:r>
                    <a:endParaRPr lang="zh-TW" altLang="en-US" sz="1400" dirty="0"/>
                  </a:p>
                </p:txBody>
              </p:sp>
              <p:cxnSp>
                <p:nvCxnSpPr>
                  <p:cNvPr id="9" name="直線單箭頭接點 8"/>
                  <p:cNvCxnSpPr/>
                  <p:nvPr/>
                </p:nvCxnSpPr>
                <p:spPr>
                  <a:xfrm>
                    <a:off x="3460304" y="2492896"/>
                    <a:ext cx="1829898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" name="文字方塊 9"/>
                  <p:cNvSpPr txBox="1"/>
                  <p:nvPr/>
                </p:nvSpPr>
                <p:spPr>
                  <a:xfrm>
                    <a:off x="3428742" y="2204488"/>
                    <a:ext cx="2115634" cy="7734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1400" dirty="0" smtClean="0"/>
                      <a:t>Incorporate value</a:t>
                    </a:r>
                  </a:p>
                  <a:p>
                    <a:r>
                      <a:rPr lang="en-US" altLang="zh-TW" sz="1400" dirty="0"/>
                      <a:t>a</a:t>
                    </a:r>
                    <a:r>
                      <a:rPr lang="en-US" altLang="zh-TW" sz="1400" dirty="0" smtClean="0"/>
                      <a:t>s constraints in </a:t>
                    </a:r>
                    <a:r>
                      <a:rPr lang="en-US" altLang="zh-TW" sz="1400" dirty="0" err="1" smtClean="0"/>
                      <a:t>sql</a:t>
                    </a:r>
                    <a:r>
                      <a:rPr lang="en-US" altLang="zh-TW" sz="1400" dirty="0" smtClean="0"/>
                      <a:t> queries</a:t>
                    </a:r>
                    <a:endParaRPr lang="zh-TW" altLang="en-US" sz="1400" dirty="0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5290202" y="1970820"/>
                    <a:ext cx="1192560" cy="180020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1400" dirty="0" smtClean="0"/>
                      <a:t>a1</a:t>
                    </a:r>
                  </a:p>
                  <a:p>
                    <a:pPr algn="ctr"/>
                    <a:r>
                      <a:rPr lang="en-US" altLang="zh-TW" sz="1400" dirty="0"/>
                      <a:t>a</a:t>
                    </a:r>
                    <a:r>
                      <a:rPr lang="en-US" altLang="zh-TW" sz="1400" dirty="0" smtClean="0"/>
                      <a:t>2</a:t>
                    </a:r>
                  </a:p>
                  <a:p>
                    <a:pPr algn="ctr"/>
                    <a:r>
                      <a:rPr lang="en-US" altLang="zh-TW" sz="1400" dirty="0" smtClean="0"/>
                      <a:t>a3</a:t>
                    </a:r>
                  </a:p>
                  <a:p>
                    <a:pPr algn="ctr"/>
                    <a:r>
                      <a:rPr lang="en-US" altLang="zh-TW" sz="1400" dirty="0" smtClean="0"/>
                      <a:t>….</a:t>
                    </a:r>
                    <a:endParaRPr lang="zh-TW" altLang="en-US" sz="1400" dirty="0"/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5137448" y="1433687"/>
                    <a:ext cx="1584176" cy="5478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sz="1400" dirty="0"/>
                      <a:t>c</a:t>
                    </a:r>
                    <a:r>
                      <a:rPr lang="en-US" altLang="zh-TW" sz="1400" dirty="0" smtClean="0"/>
                      <a:t>andidate</a:t>
                    </a:r>
                  </a:p>
                  <a:p>
                    <a:pPr algn="ctr"/>
                    <a:r>
                      <a:rPr lang="en-US" altLang="zh-TW" sz="1400" dirty="0" smtClean="0"/>
                      <a:t>answer</a:t>
                    </a:r>
                    <a:endParaRPr lang="zh-TW" altLang="en-US" sz="1400" dirty="0"/>
                  </a:p>
                </p:txBody>
              </p:sp>
            </p:grpSp>
            <p:sp>
              <p:nvSpPr>
                <p:cNvPr id="22" name="文字方塊 21"/>
                <p:cNvSpPr txBox="1"/>
                <p:nvPr/>
              </p:nvSpPr>
              <p:spPr>
                <a:xfrm>
                  <a:off x="6862209" y="2505287"/>
                  <a:ext cx="67518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600" dirty="0"/>
                    <a:t>R</a:t>
                  </a:r>
                  <a:r>
                    <a:rPr lang="en-US" altLang="zh-TW" sz="1600" dirty="0" smtClean="0"/>
                    <a:t>ank</a:t>
                  </a:r>
                  <a:endParaRPr lang="zh-TW" altLang="en-US" dirty="0"/>
                </a:p>
              </p:txBody>
            </p:sp>
          </p:grpSp>
        </p:grpSp>
        <p:sp>
          <p:nvSpPr>
            <p:cNvPr id="23" name="文字方塊 22"/>
            <p:cNvSpPr txBox="1"/>
            <p:nvPr/>
          </p:nvSpPr>
          <p:spPr>
            <a:xfrm>
              <a:off x="7552057" y="2549074"/>
              <a:ext cx="458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/>
                <a:t>a3</a:t>
              </a:r>
            </a:p>
            <a:p>
              <a:pPr algn="ctr"/>
              <a:r>
                <a:rPr lang="en-US" altLang="zh-TW" dirty="0" smtClean="0"/>
                <a:t>a1</a:t>
              </a:r>
              <a:endParaRPr lang="zh-TW" altLang="en-US" dirty="0"/>
            </a:p>
          </p:txBody>
        </p:sp>
      </p:grp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946771"/>
              </p:ext>
            </p:extLst>
          </p:nvPr>
        </p:nvGraphicFramePr>
        <p:xfrm>
          <a:off x="683568" y="5023239"/>
          <a:ext cx="288032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0160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Symptoms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Treatment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symp1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treat1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symp2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treat2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114422"/>
            <a:ext cx="4900330" cy="50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文字方塊 25"/>
          <p:cNvSpPr txBox="1"/>
          <p:nvPr/>
        </p:nvSpPr>
        <p:spPr>
          <a:xfrm>
            <a:off x="601773" y="4356393"/>
            <a:ext cx="778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 smtClean="0"/>
              <a:t>User’ question describing a set of symptoms and expects a treatment description in response.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697598" y="4775868"/>
            <a:ext cx="4402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v</a:t>
            </a:r>
            <a:r>
              <a:rPr lang="en-US" altLang="zh-TW" sz="1600" dirty="0" smtClean="0"/>
              <a:t>alue: symp1,symp2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762464" y="5612438"/>
            <a:ext cx="4402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c</a:t>
            </a:r>
            <a:r>
              <a:rPr lang="en-US" altLang="zh-TW" sz="1600" dirty="0" smtClean="0"/>
              <a:t>andidate</a:t>
            </a:r>
            <a:r>
              <a:rPr lang="en-US" altLang="zh-TW" sz="1400" dirty="0" smtClean="0"/>
              <a:t> answer: treat1,treat2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1DE1-CCA1-46D3-BFC4-F1FE557220E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686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000" dirty="0" smtClean="0"/>
                  <a:t>The probability that a value v in the knowledge base is the answer to the question</a:t>
                </a:r>
              </a:p>
              <a:p>
                <a:pPr marL="651510" lvl="1" indent="-285750"/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𝑃</m:t>
                    </m:r>
                    <m:r>
                      <a:rPr lang="en-US" altLang="zh-TW" sz="1800" i="1">
                        <a:latin typeface="Cambria Math"/>
                      </a:rPr>
                      <m:t>(</m:t>
                    </m:r>
                    <m:r>
                      <a:rPr lang="en-US" altLang="zh-TW" sz="1800" b="0" i="1" smtClean="0">
                        <a:latin typeface="Cambria Math"/>
                      </a:rPr>
                      <m:t>𝑉</m:t>
                    </m:r>
                    <m:r>
                      <a:rPr lang="en-US" altLang="zh-TW" sz="1800" b="0" i="1" smtClean="0">
                        <a:latin typeface="Cambria Math"/>
                      </a:rPr>
                      <m:t>=</m:t>
                    </m:r>
                    <m:r>
                      <a:rPr lang="en-US" altLang="zh-TW" sz="1800" i="1">
                        <a:latin typeface="Cambria Math"/>
                      </a:rPr>
                      <m:t>𝑣</m:t>
                    </m:r>
                    <m:r>
                      <a:rPr lang="en-US" altLang="zh-TW" sz="1800" i="1">
                        <a:latin typeface="Cambria Math"/>
                      </a:rPr>
                      <m:t>|</m:t>
                    </m:r>
                    <m:r>
                      <a:rPr lang="en-US" altLang="zh-TW" sz="1800" b="0" i="1" smtClean="0">
                        <a:latin typeface="Cambria Math"/>
                      </a:rPr>
                      <m:t>𝑄</m:t>
                    </m:r>
                    <m:r>
                      <a:rPr lang="en-US" altLang="zh-TW" sz="1800" b="0" i="1" smtClean="0">
                        <a:latin typeface="Cambria Math"/>
                      </a:rPr>
                      <m:t>=</m:t>
                    </m:r>
                    <m:r>
                      <a:rPr lang="en-US" altLang="zh-TW" sz="1800" i="1">
                        <a:latin typeface="Cambria Math"/>
                      </a:rPr>
                      <m:t>𝑞</m:t>
                    </m:r>
                    <m:r>
                      <a:rPr lang="en-US" altLang="zh-TW" sz="1800" i="1">
                        <a:latin typeface="Cambria Math"/>
                      </a:rPr>
                      <m:t>)</m:t>
                    </m:r>
                  </m:oMath>
                </a14:m>
                <a:endParaRPr lang="en-US" altLang="zh-TW" sz="2000" dirty="0" smtClean="0"/>
              </a:p>
              <a:p>
                <a:pPr marL="395478" indent="-285750"/>
                <a:r>
                  <a:rPr lang="en-US" altLang="zh-TW" sz="2000" dirty="0"/>
                  <a:t>Restrict queries relevant to answering questions</a:t>
                </a:r>
              </a:p>
              <a:p>
                <a:pPr marL="651510" lvl="1" indent="-285750"/>
                <a:r>
                  <a:rPr lang="en-US" altLang="zh-TW" sz="1800" dirty="0"/>
                  <a:t>have a single target attribute</a:t>
                </a:r>
              </a:p>
              <a:p>
                <a:pPr marL="651510" lvl="1" indent="-285750"/>
                <a:r>
                  <a:rPr lang="en-US" altLang="zh-TW" sz="1800" dirty="0"/>
                  <a:t>use a single value as constraint</a:t>
                </a:r>
              </a:p>
              <a:p>
                <a:pPr marL="651510" lvl="1" indent="-285750"/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𝑃</m:t>
                    </m:r>
                    <m:r>
                      <a:rPr lang="en-US" altLang="zh-TW" sz="1800" i="1">
                        <a:latin typeface="Cambria Math"/>
                      </a:rPr>
                      <m:t>(</m:t>
                    </m:r>
                    <m:r>
                      <a:rPr lang="en-US" altLang="zh-TW" sz="1800" i="1">
                        <a:latin typeface="Cambria Math"/>
                      </a:rPr>
                      <m:t>𝑣</m:t>
                    </m:r>
                    <m:r>
                      <a:rPr lang="en-US" altLang="zh-TW" sz="1800" i="1">
                        <a:latin typeface="Cambria Math"/>
                      </a:rPr>
                      <m:t>|</m:t>
                    </m:r>
                    <m:r>
                      <a:rPr lang="en-US" altLang="zh-TW" sz="1800" i="1">
                        <a:latin typeface="Cambria Math"/>
                      </a:rPr>
                      <m:t>𝑞</m:t>
                    </m:r>
                    <m:r>
                      <a:rPr lang="en-US" altLang="zh-TW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18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1800" i="1">
                            <a:latin typeface="Cambria Math"/>
                          </a:rPr>
                          <m:t>𝑠</m:t>
                        </m:r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zh-TW" sz="18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𝑣</m:t>
                            </m:r>
                          </m:e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altLang="zh-TW" sz="1800" i="1">
                            <a:latin typeface="Cambria Math"/>
                          </a:rPr>
                          <m:t>𝑃</m:t>
                        </m:r>
                        <m:r>
                          <a:rPr lang="en-US" altLang="zh-TW" sz="1800" i="1">
                            <a:latin typeface="Cambria Math"/>
                          </a:rPr>
                          <m:t>(</m:t>
                        </m:r>
                        <m:r>
                          <a:rPr lang="en-US" altLang="zh-TW" sz="1800" i="1">
                            <a:latin typeface="Cambria Math"/>
                          </a:rPr>
                          <m:t>𝐶𝑜𝑛𝑠</m:t>
                        </m:r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altLang="zh-TW" sz="1800" i="1">
                            <a:latin typeface="Cambria Math"/>
                          </a:rPr>
                          <m:t>,</m:t>
                        </m:r>
                        <m:r>
                          <a:rPr lang="en-US" altLang="zh-TW" sz="1800" i="1">
                            <a:latin typeface="Cambria Math"/>
                          </a:rPr>
                          <m:t>𝐴𝑡𝑡</m:t>
                        </m:r>
                        <m:r>
                          <a:rPr lang="en-US" altLang="zh-TW" sz="1800" i="1">
                            <a:latin typeface="Cambria Math"/>
                          </a:rPr>
                          <m:t>(</m:t>
                        </m:r>
                        <m:r>
                          <a:rPr lang="en-US" altLang="zh-TW" sz="1800" i="1">
                            <a:latin typeface="Cambria Math"/>
                          </a:rPr>
                          <m:t>𝑠</m:t>
                        </m:r>
                        <m:r>
                          <a:rPr lang="en-US" altLang="zh-TW" sz="1800" i="1">
                            <a:latin typeface="Cambria Math"/>
                          </a:rPr>
                          <m:t>)|</m:t>
                        </m:r>
                        <m:r>
                          <a:rPr lang="en-US" altLang="zh-TW" sz="1800" i="1">
                            <a:latin typeface="Cambria Math"/>
                          </a:rPr>
                          <m:t>𝑞</m:t>
                        </m:r>
                        <m:r>
                          <a:rPr lang="en-US" altLang="zh-TW" sz="1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altLang="zh-TW" sz="1800" dirty="0"/>
              </a:p>
              <a:p>
                <a:pPr marL="365760" lvl="1" indent="0">
                  <a:buNone/>
                </a:pPr>
                <a:r>
                  <a:rPr lang="en-US" altLang="zh-TW" sz="1800" dirty="0"/>
                  <a:t>	</a:t>
                </a:r>
              </a:p>
              <a:p>
                <a:pPr marL="365760" lvl="1" indent="0">
                  <a:buNone/>
                </a:pPr>
                <a:r>
                  <a:rPr lang="en-US" altLang="zh-TW" sz="1800" dirty="0"/>
                  <a:t>             </a:t>
                </a:r>
              </a:p>
              <a:p>
                <a:pPr marL="708660" lvl="1" indent="-342900"/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𝑙𝑜𝑔𝑃</m:t>
                    </m:r>
                    <m:r>
                      <a:rPr lang="en-US" altLang="zh-TW" sz="1800" i="1">
                        <a:latin typeface="Cambria Math"/>
                      </a:rPr>
                      <m:t>(</m:t>
                    </m:r>
                    <m:r>
                      <a:rPr lang="en-US" altLang="zh-TW" sz="1800" i="1">
                        <a:latin typeface="Cambria Math"/>
                      </a:rPr>
                      <m:t>𝑣</m:t>
                    </m:r>
                    <m:r>
                      <a:rPr lang="en-US" altLang="zh-TW" sz="1800" i="1">
                        <a:latin typeface="Cambria Math"/>
                      </a:rPr>
                      <m:t>|</m:t>
                    </m:r>
                    <m:r>
                      <a:rPr lang="en-US" altLang="zh-TW" sz="1800" i="1">
                        <a:latin typeface="Cambria Math"/>
                      </a:rPr>
                      <m:t>𝑞</m:t>
                    </m:r>
                    <m:r>
                      <a:rPr lang="en-US" altLang="zh-TW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1800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𝐴𝑡𝑡</m:t>
                                </m:r>
                                <m:d>
                                  <m:d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zh-TW" sz="1800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TW" sz="1800">
                        <a:latin typeface="Cambria Math"/>
                      </a:rPr>
                      <m:t>log</m:t>
                    </m:r>
                    <m:r>
                      <a:rPr lang="en-US" altLang="zh-TW" sz="1800" i="1">
                        <a:latin typeface="Cambria Math"/>
                      </a:rPr>
                      <m:t>⁡(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1800" i="1">
                            <a:latin typeface="Cambria Math"/>
                          </a:rPr>
                          <m:t>𝑠</m:t>
                        </m:r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zh-TW" sz="18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𝑣</m:t>
                            </m:r>
                          </m:e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altLang="zh-TW" sz="18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𝐶𝑜𝑛𝑠</m:t>
                            </m:r>
                            <m:d>
                              <m:d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e>
                          <m:e>
                            <m:r>
                              <a:rPr lang="en-US" altLang="zh-TW" sz="1800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</m:nary>
                    <m:r>
                      <a:rPr lang="en-US" altLang="zh-TW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1800" dirty="0"/>
                  <a:t> </a:t>
                </a:r>
              </a:p>
              <a:p>
                <a:pPr marL="651510" lvl="1" indent="-285750"/>
                <a:endParaRPr lang="en-US" altLang="zh-TW" sz="2000" dirty="0" smtClean="0"/>
              </a:p>
            </p:txBody>
          </p:sp>
        </mc:Choice>
        <mc:Fallback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KBQA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1DE1-CCA1-46D3-BFC4-F1FE557220E3}" type="slidenum">
              <a:rPr lang="zh-TW" altLang="en-US" smtClean="0"/>
              <a:t>9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2843808" y="2132856"/>
                <a:ext cx="4812664" cy="398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𝑉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=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𝑣</m:t>
                            </m:r>
                          </m:e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=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𝑄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=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|</m:t>
                        </m:r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132856"/>
                <a:ext cx="4812664" cy="398379"/>
              </a:xfrm>
              <a:prstGeom prst="rect">
                <a:avLst/>
              </a:prstGeom>
              <a:blipFill rotWithShape="0">
                <a:blip r:embed="rId3"/>
                <a:stretch>
                  <a:fillRect l="-1774" t="-110769" b="-16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1835696" y="3733524"/>
                <a:ext cx="4735912" cy="399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𝑣</m:t>
                            </m:r>
                          </m:e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𝐶𝑜𝑛𝑠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e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</a:rPr>
                          <m:t>𝐴𝑡𝑡</m:t>
                        </m:r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)|</m:t>
                        </m:r>
                        <m:r>
                          <a:rPr lang="en-US" altLang="zh-TW" i="1">
                            <a:latin typeface="Cambria Math"/>
                          </a:rPr>
                          <m:t>𝑞</m:t>
                        </m:r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33524"/>
                <a:ext cx="4735912" cy="399468"/>
              </a:xfrm>
              <a:prstGeom prst="rect">
                <a:avLst/>
              </a:prstGeom>
              <a:blipFill rotWithShape="0">
                <a:blip r:embed="rId4"/>
                <a:stretch>
                  <a:fillRect l="-1673" t="-109091" b="-16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1835696" y="4067708"/>
                <a:ext cx="4829271" cy="399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=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𝐴𝑡𝑡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𝑣</m:t>
                    </m:r>
                    <m:r>
                      <a:rPr lang="en-US" altLang="zh-TW" i="1">
                        <a:latin typeface="Cambria Math"/>
                      </a:rPr>
                      <m:t>)|</m:t>
                    </m:r>
                    <m:r>
                      <a:rPr lang="en-US" altLang="zh-TW" i="1">
                        <a:latin typeface="Cambria Math"/>
                      </a:rPr>
                      <m:t>𝑞</m:t>
                    </m:r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𝑣</m:t>
                            </m:r>
                          </m:e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𝐶𝑜𝑛𝑠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e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</m:nary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067708"/>
                <a:ext cx="4829271" cy="399468"/>
              </a:xfrm>
              <a:prstGeom prst="rect">
                <a:avLst/>
              </a:prstGeom>
              <a:blipFill rotWithShape="0">
                <a:blip r:embed="rId5"/>
                <a:stretch>
                  <a:fillRect l="-1010" t="-109091" b="-16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6447673" y="3404960"/>
                <a:ext cx="2569550" cy="338554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smtClean="0">
                          <a:latin typeface="Cambria Math"/>
                        </a:rPr>
                        <m:t>𝐶𝑜𝑛𝑠</m:t>
                      </m:r>
                      <m:d>
                        <m:d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altLang="zh-TW" sz="1600" i="1">
                          <a:latin typeface="Cambria Math"/>
                        </a:rPr>
                        <m:t>,</m:t>
                      </m:r>
                      <m:r>
                        <a:rPr lang="en-US" altLang="zh-TW" sz="1600" i="1">
                          <a:latin typeface="Cambria Math"/>
                        </a:rPr>
                        <m:t>𝐴𝑡𝑡</m:t>
                      </m:r>
                      <m:r>
                        <a:rPr lang="en-US" altLang="zh-TW" sz="1600" i="1">
                          <a:latin typeface="Cambria Math"/>
                        </a:rPr>
                        <m:t>(</m:t>
                      </m:r>
                      <m:r>
                        <a:rPr lang="en-US" altLang="zh-TW" sz="1600" i="1">
                          <a:latin typeface="Cambria Math"/>
                        </a:rPr>
                        <m:t>𝑠</m:t>
                      </m:r>
                      <m:r>
                        <a:rPr lang="en-US" altLang="zh-TW" sz="1600" i="1">
                          <a:latin typeface="Cambria Math"/>
                        </a:rPr>
                        <m:t>)∈</m:t>
                      </m:r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673" y="3404960"/>
                <a:ext cx="2569550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3448"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23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2103</TotalTime>
  <Words>793</Words>
  <Application>Microsoft Office PowerPoint</Application>
  <PresentationFormat>如螢幕大小 (4:3)</PresentationFormat>
  <Paragraphs>232</Paragraphs>
  <Slides>21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2" baseType="lpstr">
      <vt:lpstr>微軟正黑體</vt:lpstr>
      <vt:lpstr>新細明體</vt:lpstr>
      <vt:lpstr>Arial</vt:lpstr>
      <vt:lpstr>Calibri</vt:lpstr>
      <vt:lpstr>Cambria Math</vt:lpstr>
      <vt:lpstr>Lucida Sans Unicode</vt:lpstr>
      <vt:lpstr>Verdana</vt:lpstr>
      <vt:lpstr>Wingdings</vt:lpstr>
      <vt:lpstr>Wingdings 2</vt:lpstr>
      <vt:lpstr>Wingdings 3</vt:lpstr>
      <vt:lpstr>匯合</vt:lpstr>
      <vt:lpstr>Mining Semi-Structured Online Knowledge Bases to Answer Natural Language Questions on Community QA Websites</vt:lpstr>
      <vt:lpstr>Outline</vt:lpstr>
      <vt:lpstr>Introduction</vt:lpstr>
      <vt:lpstr>Introduction</vt:lpstr>
      <vt:lpstr>Introduction</vt:lpstr>
      <vt:lpstr>PROBLEM DEFINITION</vt:lpstr>
      <vt:lpstr>Outline</vt:lpstr>
      <vt:lpstr>FRAMEWORK FOR KBQA</vt:lpstr>
      <vt:lpstr>KBQA</vt:lpstr>
      <vt:lpstr>KBQA</vt:lpstr>
      <vt:lpstr>Mining Legitimate Query Set</vt:lpstr>
      <vt:lpstr>Mining Legitimate Query Set</vt:lpstr>
      <vt:lpstr>Constraint Distribution</vt:lpstr>
      <vt:lpstr>Attribute Distribution</vt:lpstr>
      <vt:lpstr>Answer Ranking</vt:lpstr>
      <vt:lpstr>Outline</vt:lpstr>
      <vt:lpstr>Experiment</vt:lpstr>
      <vt:lpstr>Experiment</vt:lpstr>
      <vt:lpstr>Experiment</vt:lpstr>
      <vt:lpstr>Outline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Semi-Structured Online Knowledge bases to answer natural language questions on community QA websites</dc:title>
  <dc:creator>Alice</dc:creator>
  <cp:lastModifiedBy>Alice</cp:lastModifiedBy>
  <cp:revision>48</cp:revision>
  <dcterms:created xsi:type="dcterms:W3CDTF">2014-12-01T09:38:45Z</dcterms:created>
  <dcterms:modified xsi:type="dcterms:W3CDTF">2014-12-03T18:18:50Z</dcterms:modified>
</cp:coreProperties>
</file>